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256" r:id="rId2"/>
    <p:sldId id="409" r:id="rId3"/>
    <p:sldId id="260" r:id="rId4"/>
    <p:sldId id="406" r:id="rId5"/>
    <p:sldId id="315" r:id="rId6"/>
    <p:sldId id="399" r:id="rId7"/>
    <p:sldId id="412" r:id="rId8"/>
    <p:sldId id="408" r:id="rId9"/>
    <p:sldId id="319" r:id="rId10"/>
    <p:sldId id="348" r:id="rId11"/>
    <p:sldId id="349" r:id="rId12"/>
    <p:sldId id="347" r:id="rId13"/>
    <p:sldId id="321" r:id="rId14"/>
    <p:sldId id="323" r:id="rId15"/>
    <p:sldId id="297" r:id="rId16"/>
    <p:sldId id="298" r:id="rId17"/>
    <p:sldId id="339" r:id="rId18"/>
    <p:sldId id="314" r:id="rId19"/>
    <p:sldId id="320" r:id="rId20"/>
    <p:sldId id="318" r:id="rId21"/>
    <p:sldId id="327" r:id="rId22"/>
    <p:sldId id="325" r:id="rId23"/>
    <p:sldId id="322" r:id="rId24"/>
    <p:sldId id="305" r:id="rId25"/>
    <p:sldId id="282" r:id="rId26"/>
    <p:sldId id="306" r:id="rId27"/>
    <p:sldId id="307" r:id="rId28"/>
    <p:sldId id="373" r:id="rId29"/>
    <p:sldId id="338" r:id="rId30"/>
    <p:sldId id="401" r:id="rId31"/>
    <p:sldId id="397" r:id="rId32"/>
    <p:sldId id="389" r:id="rId33"/>
    <p:sldId id="341" r:id="rId34"/>
    <p:sldId id="342" r:id="rId35"/>
    <p:sldId id="263" r:id="rId36"/>
    <p:sldId id="303" r:id="rId37"/>
    <p:sldId id="398" r:id="rId38"/>
    <p:sldId id="410" r:id="rId39"/>
    <p:sldId id="395" r:id="rId40"/>
    <p:sldId id="336" r:id="rId41"/>
    <p:sldId id="278" r:id="rId42"/>
    <p:sldId id="301" r:id="rId43"/>
    <p:sldId id="262" r:id="rId44"/>
    <p:sldId id="302" r:id="rId45"/>
    <p:sldId id="259" r:id="rId46"/>
    <p:sldId id="411" r:id="rId47"/>
    <p:sldId id="350" r:id="rId48"/>
    <p:sldId id="351" r:id="rId49"/>
    <p:sldId id="274" r:id="rId50"/>
    <p:sldId id="346" r:id="rId51"/>
    <p:sldId id="269" r:id="rId52"/>
    <p:sldId id="272" r:id="rId53"/>
    <p:sldId id="400" r:id="rId54"/>
    <p:sldId id="403" r:id="rId55"/>
    <p:sldId id="281" r:id="rId56"/>
    <p:sldId id="288" r:id="rId57"/>
    <p:sldId id="294" r:id="rId58"/>
    <p:sldId id="258" r:id="rId59"/>
    <p:sldId id="276" r:id="rId60"/>
    <p:sldId id="267" r:id="rId61"/>
    <p:sldId id="381" r:id="rId62"/>
    <p:sldId id="358" r:id="rId63"/>
    <p:sldId id="368" r:id="rId64"/>
    <p:sldId id="393" r:id="rId65"/>
    <p:sldId id="376" r:id="rId66"/>
    <p:sldId id="375" r:id="rId67"/>
    <p:sldId id="371" r:id="rId68"/>
    <p:sldId id="385" r:id="rId69"/>
    <p:sldId id="359" r:id="rId70"/>
    <p:sldId id="365" r:id="rId71"/>
    <p:sldId id="366" r:id="rId72"/>
    <p:sldId id="357" r:id="rId73"/>
    <p:sldId id="353" r:id="rId74"/>
    <p:sldId id="333" r:id="rId75"/>
    <p:sldId id="405" r:id="rId76"/>
    <p:sldId id="328" r:id="rId77"/>
    <p:sldId id="360" r:id="rId78"/>
    <p:sldId id="364" r:id="rId79"/>
    <p:sldId id="264" r:id="rId80"/>
  </p:sldIdLst>
  <p:sldSz cx="9144000" cy="6858000" type="screen4x3"/>
  <p:notesSz cx="6858000" cy="9144000"/>
  <p:custDataLst>
    <p:tags r:id="rId83"/>
  </p:custDataLst>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2" autoAdjust="0"/>
    <p:restoredTop sz="94660"/>
  </p:normalViewPr>
  <p:slideViewPr>
    <p:cSldViewPr>
      <p:cViewPr>
        <p:scale>
          <a:sx n="60" d="100"/>
          <a:sy n="60" d="100"/>
        </p:scale>
        <p:origin x="-984" y="-288"/>
      </p:cViewPr>
      <p:guideLst>
        <p:guide orient="horz" pos="2160"/>
        <p:guide pos="2880"/>
      </p:guideLst>
    </p:cSldViewPr>
  </p:slideViewPr>
  <p:notesTextViewPr>
    <p:cViewPr>
      <p:scale>
        <a:sx n="100" d="100"/>
        <a:sy n="100" d="100"/>
      </p:scale>
      <p:origin x="0" y="0"/>
    </p:cViewPr>
  </p:notesTextViewPr>
  <p:sorterViewPr>
    <p:cViewPr>
      <p:scale>
        <a:sx n="58" d="100"/>
        <a:sy n="58"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vl1pPr>
          </a:lstStyle>
          <a:p>
            <a:pPr>
              <a:defRPr/>
            </a:pPr>
            <a:endParaRPr lang="en-GB"/>
          </a:p>
        </p:txBody>
      </p:sp>
      <p:sp>
        <p:nvSpPr>
          <p:cNvPr id="1290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B59268BF-C218-45B7-9B8E-F6A83BECA921}" type="datetimeFigureOut">
              <a:rPr lang="en-GB"/>
              <a:pPr>
                <a:defRPr/>
              </a:pPr>
              <a:t>17/05/2011</a:t>
            </a:fld>
            <a:endParaRPr lang="en-GB"/>
          </a:p>
        </p:txBody>
      </p:sp>
      <p:sp>
        <p:nvSpPr>
          <p:cNvPr id="1290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vl1pPr>
          </a:lstStyle>
          <a:p>
            <a:pPr>
              <a:defRPr/>
            </a:pPr>
            <a:endParaRPr lang="en-GB"/>
          </a:p>
        </p:txBody>
      </p:sp>
      <p:sp>
        <p:nvSpPr>
          <p:cNvPr id="1290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82E2D002-378A-474A-8B8A-1184DCCFDBD6}"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8294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12A7CA6-2820-4EA1-85DA-32A94CC2346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591CF51-CAA7-4A44-A419-D70BED650580}" type="slidenum">
              <a:rPr lang="en-GB" smtClean="0"/>
              <a:pPr/>
              <a:t>36</a:t>
            </a:fld>
            <a:endParaRPr lang="en-GB"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GB" smtClean="0"/>
              <a:t>Education needed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E43F15B-A930-4514-A2AD-64BAC274BD96}" type="slidenum">
              <a:rPr lang="en-GB" smtClean="0"/>
              <a:pPr/>
              <a:t>49</a:t>
            </a:fld>
            <a:endParaRPr lang="en-GB"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302B997-6722-49BF-82DB-9A3853ACC208}" type="slidenum">
              <a:rPr lang="en-GB" smtClean="0"/>
              <a:pPr/>
              <a:t>51</a:t>
            </a:fld>
            <a:endParaRPr lang="en-GB"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1DB158C-C646-4DD6-98B6-18D976C3F459}" type="slidenum">
              <a:rPr lang="en-GB" smtClean="0"/>
              <a:pPr/>
              <a:t>52</a:t>
            </a:fld>
            <a:endParaRPr lang="en-GB"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42F919D-32F0-4DA5-96DA-DBE8B387A46E}"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60B75BC-CDE8-4E5B-AF5F-BB802D4107F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F89158-3858-4428-830B-99AB40AE5F75}"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A892C13-1205-49BB-BD38-9FAE5E9FB918}"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33A9DC3-363E-4101-B7AC-818B263AB121}"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4C6B446-4C9A-486F-9D79-B54ED82FD446}"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7183C7-00A4-4806-980B-83B9DE0D0E8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CC89F4A-0A09-4CAA-A836-AFF8398843BE}"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8C0ABF54-1BE1-472C-B0CF-67E094441CE9}"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E4E6708-4ECD-42CC-9F0D-6C10C163D42A}"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04BF7DD-5983-47A2-8BA4-03A6F0A4A53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8CA07DD-E1AF-4785-B64D-CD56C48218A9}"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D4C4EA5-A5A2-497A-846F-48C533AF970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uk/imgres?imgurl=http://www.cracked.com/blog/wp-content/uploads/2009/05/chumbawamba.jpg&amp;imgrefurl=http://www.cracked.com/article_17423_12-bizarre-true-stories-behind-famous-band-names.html&amp;h=300&amp;w=300&amp;sz=18&amp;tbnid=dMv5YFF_354CSM:&amp;tbnh=116&amp;tbnw=116&amp;prev=/images%3Fq%3Dchumbawamba&amp;zoom=1&amp;q=chumbawamba&amp;hl=en&amp;usg=__RpbSdjHLT81ycjJiq5Yxvf6kvtg=&amp;sa=X&amp;ei=LDdeTcPQCZGJhQeeoI3vDQ&amp;ved=0CFMQ9QEwCA"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GB" smtClean="0"/>
              <a:t>You couldn’t make it up !</a:t>
            </a:r>
          </a:p>
        </p:txBody>
      </p:sp>
      <p:sp>
        <p:nvSpPr>
          <p:cNvPr id="3075" name="Rectangle 3"/>
          <p:cNvSpPr>
            <a:spLocks noGrp="1" noChangeArrowheads="1"/>
          </p:cNvSpPr>
          <p:nvPr>
            <p:ph type="subTitle" idx="1"/>
          </p:nvPr>
        </p:nvSpPr>
        <p:spPr/>
        <p:txBody>
          <a:bodyPr/>
          <a:lstStyle/>
          <a:p>
            <a:pPr eaLnBrk="1" hangingPunct="1"/>
            <a:r>
              <a:rPr lang="en-GB" smtClean="0"/>
              <a:t>Eric Watts</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smtClean="0"/>
              <a:t>ACRONYMS</a:t>
            </a:r>
            <a:endParaRPr lang="en-US" smtClean="0"/>
          </a:p>
        </p:txBody>
      </p:sp>
      <p:sp>
        <p:nvSpPr>
          <p:cNvPr id="12291" name="Content Placeholder 2"/>
          <p:cNvSpPr>
            <a:spLocks noGrp="1"/>
          </p:cNvSpPr>
          <p:nvPr>
            <p:ph idx="1"/>
          </p:nvPr>
        </p:nvSpPr>
        <p:spPr/>
        <p:txBody>
          <a:bodyPr/>
          <a:lstStyle/>
          <a:p>
            <a:r>
              <a:rPr lang="en-GB" smtClean="0"/>
              <a:t>Targetted</a:t>
            </a:r>
          </a:p>
          <a:p>
            <a:r>
              <a:rPr lang="en-GB" smtClean="0"/>
              <a:t>Evaluable</a:t>
            </a:r>
          </a:p>
          <a:p>
            <a:r>
              <a:rPr lang="en-GB" smtClean="0"/>
              <a:t>Structured</a:t>
            </a:r>
          </a:p>
          <a:p>
            <a:r>
              <a:rPr lang="en-GB" smtClean="0"/>
              <a:t>Costed</a:t>
            </a:r>
          </a:p>
          <a:p>
            <a:r>
              <a:rPr lang="en-GB" smtClean="0"/>
              <a:t>Open to scrutiny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smtClean="0"/>
              <a:t>ACRONYMS</a:t>
            </a:r>
            <a:endParaRPr lang="en-US" smtClean="0"/>
          </a:p>
        </p:txBody>
      </p:sp>
      <p:sp>
        <p:nvSpPr>
          <p:cNvPr id="13315" name="Content Placeholder 2"/>
          <p:cNvSpPr>
            <a:spLocks noGrp="1"/>
          </p:cNvSpPr>
          <p:nvPr>
            <p:ph idx="1"/>
          </p:nvPr>
        </p:nvSpPr>
        <p:spPr/>
        <p:txBody>
          <a:bodyPr/>
          <a:lstStyle/>
          <a:p>
            <a:r>
              <a:rPr lang="en-GB" smtClean="0"/>
              <a:t>T  argetted</a:t>
            </a:r>
          </a:p>
          <a:p>
            <a:r>
              <a:rPr lang="en-GB" smtClean="0"/>
              <a:t>E  valuable</a:t>
            </a:r>
          </a:p>
          <a:p>
            <a:r>
              <a:rPr lang="en-GB" smtClean="0"/>
              <a:t>S  tructured</a:t>
            </a:r>
          </a:p>
          <a:p>
            <a:r>
              <a:rPr lang="en-GB" smtClean="0"/>
              <a:t>C  osted</a:t>
            </a:r>
          </a:p>
          <a:p>
            <a:r>
              <a:rPr lang="en-GB" smtClean="0"/>
              <a:t>O  pen to scrutiny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smtClean="0"/>
              <a:t>CQUIN ?</a:t>
            </a:r>
            <a:endParaRPr lang="en-US" smtClean="0"/>
          </a:p>
        </p:txBody>
      </p:sp>
      <p:sp>
        <p:nvSpPr>
          <p:cNvPr id="14339" name="Content Placeholder 2"/>
          <p:cNvSpPr>
            <a:spLocks noGrp="1"/>
          </p:cNvSpPr>
          <p:nvPr>
            <p:ph idx="1"/>
          </p:nvPr>
        </p:nvSpPr>
        <p:spPr/>
        <p:txBody>
          <a:bodyPr/>
          <a:lstStyle/>
          <a:p>
            <a:r>
              <a:rPr lang="en-GB" smtClean="0"/>
              <a:t>CRAFTY</a:t>
            </a:r>
          </a:p>
          <a:p>
            <a:r>
              <a:rPr lang="en-GB" smtClean="0"/>
              <a:t>QUESTIONABLE</a:t>
            </a:r>
          </a:p>
          <a:p>
            <a:r>
              <a:rPr lang="en-GB" smtClean="0"/>
              <a:t>UNHELPFUL</a:t>
            </a:r>
          </a:p>
          <a:p>
            <a:r>
              <a:rPr lang="en-GB" smtClean="0"/>
              <a:t>INCOMPREHENSIBLE</a:t>
            </a:r>
          </a:p>
          <a:p>
            <a:r>
              <a:rPr lang="en-GB" smtClean="0"/>
              <a:t>NIT PICKING</a:t>
            </a:r>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smtClean="0"/>
              <a:t>Communication Meetings</a:t>
            </a:r>
          </a:p>
        </p:txBody>
      </p:sp>
      <p:pic>
        <p:nvPicPr>
          <p:cNvPr id="5" name="Content Placeholder 4" descr="3.jpg"/>
          <p:cNvPicPr>
            <a:picLocks noGrp="1" noChangeAspect="1"/>
          </p:cNvPicPr>
          <p:nvPr>
            <p:ph idx="1"/>
          </p:nvPr>
        </p:nvPicPr>
        <p:blipFill>
          <a:blip r:embed="rId2" cstate="print"/>
          <a:stretch>
            <a:fillRect/>
          </a:stretch>
        </p:blipFill>
        <p:spPr>
          <a:xfrm>
            <a:off x="1730512" y="1600200"/>
            <a:ext cx="5682976" cy="452596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z="4000" smtClean="0"/>
              <a:t>Guidelines to Identify Exceptional Cases</a:t>
            </a:r>
          </a:p>
        </p:txBody>
      </p:sp>
      <p:pic>
        <p:nvPicPr>
          <p:cNvPr id="5" name="Content Placeholder 4" descr="4.jpg"/>
          <p:cNvPicPr>
            <a:picLocks noGrp="1" noChangeAspect="1"/>
          </p:cNvPicPr>
          <p:nvPr>
            <p:ph idx="1"/>
          </p:nvPr>
        </p:nvPicPr>
        <p:blipFill>
          <a:blip r:embed="rId2" cstate="print"/>
          <a:stretch>
            <a:fillRect/>
          </a:stretch>
        </p:blipFill>
        <p:spPr>
          <a:xfrm>
            <a:off x="1835696" y="1844824"/>
            <a:ext cx="5377538" cy="45259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 2"/>
          <p:cNvPicPr>
            <a:picLocks noChangeAspect="1" noChangeArrowheads="1"/>
          </p:cNvPicPr>
          <p:nvPr/>
        </p:nvPicPr>
        <p:blipFill>
          <a:blip r:embed="rId2" cstate="print"/>
          <a:srcRect l="8167" t="3346" r="8167" b="7440"/>
          <a:stretch>
            <a:fillRect/>
          </a:stretch>
        </p:blipFill>
        <p:spPr bwMode="auto">
          <a:xfrm>
            <a:off x="2411413" y="592138"/>
            <a:ext cx="4502150" cy="5561012"/>
          </a:xfrm>
          <a:prstGeom prst="rect">
            <a:avLst/>
          </a:prstGeom>
          <a:noFill/>
          <a:ln w="9525">
            <a:noFill/>
            <a:miter lim="800000"/>
            <a:headEnd/>
            <a:tailEnd/>
          </a:ln>
        </p:spPr>
      </p:pic>
      <p:sp>
        <p:nvSpPr>
          <p:cNvPr id="17411" name="TextBox 2"/>
          <p:cNvSpPr txBox="1">
            <a:spLocks noChangeArrowheads="1"/>
          </p:cNvSpPr>
          <p:nvPr/>
        </p:nvSpPr>
        <p:spPr bwMode="auto">
          <a:xfrm>
            <a:off x="1258888" y="333375"/>
            <a:ext cx="2890837" cy="368300"/>
          </a:xfrm>
          <a:prstGeom prst="rect">
            <a:avLst/>
          </a:prstGeom>
          <a:noFill/>
          <a:ln w="9525">
            <a:noFill/>
            <a:miter lim="800000"/>
            <a:headEnd/>
            <a:tailEnd/>
          </a:ln>
        </p:spPr>
        <p:txBody>
          <a:bodyPr wrap="none">
            <a:spAutoFit/>
          </a:bodyPr>
          <a:lstStyle/>
          <a:p>
            <a:r>
              <a:rPr lang="en-GB"/>
              <a:t>NICE Guidance Circulated</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04800" y="838200"/>
          <a:ext cx="8305800" cy="5257800"/>
        </p:xfrm>
        <a:graphic>
          <a:graphicData uri="http://schemas.openxmlformats.org/presentationml/2006/ole">
            <p:oleObj spid="_x0000_s1026" name="Photo Editor Photo" r:id="rId3" imgW="14060863" imgH="7209524" progId="MSPhotoEd.3">
              <p:embed/>
            </p:oleObj>
          </a:graphicData>
        </a:graphic>
      </p:graphicFrame>
      <p:sp>
        <p:nvSpPr>
          <p:cNvPr id="1027" name="Text Box 3"/>
          <p:cNvSpPr txBox="1">
            <a:spLocks noChangeArrowheads="1"/>
          </p:cNvSpPr>
          <p:nvPr/>
        </p:nvSpPr>
        <p:spPr bwMode="auto">
          <a:xfrm>
            <a:off x="2514600" y="5105400"/>
            <a:ext cx="6378575" cy="461963"/>
          </a:xfrm>
          <a:prstGeom prst="rect">
            <a:avLst/>
          </a:prstGeom>
          <a:solidFill>
            <a:schemeClr val="bg1"/>
          </a:solidFill>
          <a:ln w="9525">
            <a:noFill/>
            <a:miter lim="800000"/>
            <a:headEnd/>
            <a:tailEnd/>
          </a:ln>
        </p:spPr>
        <p:txBody>
          <a:bodyPr>
            <a:spAutoFit/>
          </a:bodyPr>
          <a:lstStyle/>
          <a:p>
            <a:pPr>
              <a:spcBef>
                <a:spcPct val="50000"/>
              </a:spcBef>
            </a:pPr>
            <a:r>
              <a:rPr lang="en-GB" sz="2400">
                <a:solidFill>
                  <a:schemeClr val="tx2"/>
                </a:solidFill>
                <a:latin typeface="Times New Roman" pitchFamily="18" charset="0"/>
              </a:rPr>
              <a:t>Failure to follow guidelines taken more seriously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44887" t="24570" r="15738" b="9277"/>
          <a:stretch>
            <a:fillRect/>
          </a:stretch>
        </p:blipFill>
        <p:spPr bwMode="auto">
          <a:xfrm>
            <a:off x="1981200" y="476250"/>
            <a:ext cx="5470525"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GB" smtClean="0"/>
              <a:t>Response of the CDB</a:t>
            </a:r>
          </a:p>
        </p:txBody>
      </p:sp>
      <p:pic>
        <p:nvPicPr>
          <p:cNvPr id="19459" name="Content Placeholder 9" descr="panic-button.jpg"/>
          <p:cNvPicPr>
            <a:picLocks noGrp="1" noChangeAspect="1"/>
          </p:cNvPicPr>
          <p:nvPr>
            <p:ph type="body" idx="1"/>
          </p:nvPr>
        </p:nvPicPr>
        <p:blipFill>
          <a:blip r:embed="rId2" cstate="print"/>
          <a:srcRect t="-7253" b="-7253"/>
          <a:stretch>
            <a:fillRect/>
          </a:stretch>
        </p:blipFill>
        <p:spPr>
          <a:xfrm>
            <a:off x="1692275" y="982663"/>
            <a:ext cx="5616575" cy="5616575"/>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sz="4000" smtClean="0"/>
              <a:t>Are CQUIN Focussing on the Right Target ?</a:t>
            </a:r>
          </a:p>
        </p:txBody>
      </p:sp>
      <p:sp>
        <p:nvSpPr>
          <p:cNvPr id="20484" name="TextBox 3"/>
          <p:cNvSpPr txBox="1">
            <a:spLocks noChangeArrowheads="1"/>
          </p:cNvSpPr>
          <p:nvPr/>
        </p:nvSpPr>
        <p:spPr bwMode="auto">
          <a:xfrm>
            <a:off x="1979613" y="6308725"/>
            <a:ext cx="3211512" cy="369888"/>
          </a:xfrm>
          <a:prstGeom prst="rect">
            <a:avLst/>
          </a:prstGeom>
          <a:noFill/>
          <a:ln w="9525">
            <a:noFill/>
            <a:miter lim="800000"/>
            <a:headEnd/>
            <a:tailEnd/>
          </a:ln>
        </p:spPr>
        <p:txBody>
          <a:bodyPr wrap="none">
            <a:spAutoFit/>
          </a:bodyPr>
          <a:lstStyle/>
          <a:p>
            <a:r>
              <a:rPr lang="en-GB"/>
              <a:t>Do they have a track record ?</a:t>
            </a:r>
            <a:endParaRPr lang="en-US"/>
          </a:p>
        </p:txBody>
      </p:sp>
      <p:pic>
        <p:nvPicPr>
          <p:cNvPr id="6" name="Content Placeholder 5" descr="5.jpg"/>
          <p:cNvPicPr>
            <a:picLocks noGrp="1" noChangeAspect="1"/>
          </p:cNvPicPr>
          <p:nvPr>
            <p:ph idx="1"/>
          </p:nvPr>
        </p:nvPicPr>
        <p:blipFill>
          <a:blip r:embed="rId2" cstate="print"/>
          <a:stretch>
            <a:fillRect/>
          </a:stretch>
        </p:blipFill>
        <p:spPr>
          <a:xfrm>
            <a:off x="1331640" y="1484784"/>
            <a:ext cx="6552728" cy="665180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3" cstate="print"/>
          <a:stretch>
            <a:fillRect/>
          </a:stretch>
        </p:blipFill>
        <p:spPr>
          <a:xfrm>
            <a:off x="0" y="0"/>
            <a:ext cx="91440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GB" sz="4220" dirty="0" smtClean="0"/>
              <a:t>Are we on the same planet? Animal </a:t>
            </a:r>
            <a:r>
              <a:rPr lang="en-GB" dirty="0" smtClean="0"/>
              <a:t>Design by CQUIN</a:t>
            </a:r>
          </a:p>
        </p:txBody>
      </p:sp>
      <p:pic>
        <p:nvPicPr>
          <p:cNvPr id="5" name="Content Placeholder 4" descr="6.jpg"/>
          <p:cNvPicPr>
            <a:picLocks noGrp="1" noChangeAspect="1"/>
          </p:cNvPicPr>
          <p:nvPr>
            <p:ph idx="1"/>
          </p:nvPr>
        </p:nvPicPr>
        <p:blipFill>
          <a:blip r:embed="rId2" cstate="print"/>
          <a:stretch>
            <a:fillRect/>
          </a:stretch>
        </p:blipFill>
        <p:spPr>
          <a:xfrm>
            <a:off x="2384188" y="1700808"/>
            <a:ext cx="4276044" cy="5056069"/>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Placeholder 5"/>
          <p:cNvSpPr>
            <a:spLocks noGrp="1"/>
          </p:cNvSpPr>
          <p:nvPr>
            <p:ph type="body" sz="half" idx="4294967295"/>
          </p:nvPr>
        </p:nvSpPr>
        <p:spPr>
          <a:xfrm>
            <a:off x="169863" y="2043113"/>
            <a:ext cx="3008312" cy="4083050"/>
          </a:xfrm>
        </p:spPr>
        <p:txBody>
          <a:bodyPr/>
          <a:lstStyle/>
          <a:p>
            <a:pPr marL="0" indent="0" defTabSz="457200" eaLnBrk="1" hangingPunct="1">
              <a:buFontTx/>
              <a:buNone/>
            </a:pPr>
            <a:r>
              <a:rPr lang="en-US" sz="3600" smtClean="0"/>
              <a:t>Security surveillance by CQUIN.</a:t>
            </a:r>
          </a:p>
        </p:txBody>
      </p:sp>
      <p:pic>
        <p:nvPicPr>
          <p:cNvPr id="4" name="Picture 3" descr="7.jpg"/>
          <p:cNvPicPr>
            <a:picLocks noChangeAspect="1"/>
          </p:cNvPicPr>
          <p:nvPr/>
        </p:nvPicPr>
        <p:blipFill>
          <a:blip r:embed="rId3" cstate="print"/>
          <a:stretch>
            <a:fillRect/>
          </a:stretch>
        </p:blipFill>
        <p:spPr>
          <a:xfrm>
            <a:off x="2915816" y="764704"/>
            <a:ext cx="6027522" cy="5084440"/>
          </a:xfrm>
          <a:prstGeom prst="rect">
            <a:avLst/>
          </a:prstGeo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Placeholder 5"/>
          <p:cNvSpPr>
            <a:spLocks noGrp="1"/>
          </p:cNvSpPr>
          <p:nvPr>
            <p:ph type="body" sz="half" idx="4294967295"/>
          </p:nvPr>
        </p:nvSpPr>
        <p:spPr>
          <a:xfrm>
            <a:off x="457200" y="2003425"/>
            <a:ext cx="2459038" cy="3657600"/>
          </a:xfrm>
        </p:spPr>
        <p:txBody>
          <a:bodyPr/>
          <a:lstStyle/>
          <a:p>
            <a:pPr marL="0" indent="0" defTabSz="457200" eaLnBrk="1" hangingPunct="1">
              <a:buFontTx/>
              <a:buNone/>
            </a:pPr>
            <a:r>
              <a:rPr lang="en-US" smtClean="0"/>
              <a:t>We followed the signposts by CQUIN</a:t>
            </a:r>
          </a:p>
        </p:txBody>
      </p:sp>
      <p:pic>
        <p:nvPicPr>
          <p:cNvPr id="4" name="Picture 3" descr="8.jpg"/>
          <p:cNvPicPr>
            <a:picLocks noChangeAspect="1"/>
          </p:cNvPicPr>
          <p:nvPr/>
        </p:nvPicPr>
        <p:blipFill>
          <a:blip r:embed="rId2" cstate="print"/>
          <a:stretch>
            <a:fillRect/>
          </a:stretch>
        </p:blipFill>
        <p:spPr>
          <a:xfrm>
            <a:off x="3275856" y="260648"/>
            <a:ext cx="5591175" cy="64008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smtClean="0"/>
              <a:t>Review of IT Facilities</a:t>
            </a:r>
          </a:p>
        </p:txBody>
      </p:sp>
      <p:pic>
        <p:nvPicPr>
          <p:cNvPr id="5" name="Content Placeholder 4" descr="9.jpg"/>
          <p:cNvPicPr>
            <a:picLocks noGrp="1" noChangeAspect="1"/>
          </p:cNvPicPr>
          <p:nvPr>
            <p:ph idx="1"/>
          </p:nvPr>
        </p:nvPicPr>
        <p:blipFill>
          <a:blip r:embed="rId2" cstate="print"/>
          <a:stretch>
            <a:fillRect/>
          </a:stretch>
        </p:blipFill>
        <p:spPr>
          <a:xfrm>
            <a:off x="1835696" y="1196751"/>
            <a:ext cx="5328591" cy="659182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dirty="0" smtClean="0"/>
          </a:p>
        </p:txBody>
      </p:sp>
      <p:sp>
        <p:nvSpPr>
          <p:cNvPr id="25603" name="Rectangle 3"/>
          <p:cNvSpPr>
            <a:spLocks noGrp="1" noChangeArrowheads="1"/>
          </p:cNvSpPr>
          <p:nvPr>
            <p:ph type="body" idx="1"/>
          </p:nvPr>
        </p:nvSpPr>
        <p:spPr>
          <a:xfrm>
            <a:off x="457200" y="332656"/>
            <a:ext cx="8229600" cy="5793507"/>
          </a:xfrm>
        </p:spPr>
        <p:txBody>
          <a:bodyPr/>
          <a:lstStyle/>
          <a:p>
            <a:pPr eaLnBrk="1" hangingPunct="1"/>
            <a:r>
              <a:rPr lang="en-GB" dirty="0" smtClean="0"/>
              <a:t>Raising awareness of </a:t>
            </a:r>
            <a:r>
              <a:rPr lang="en-GB" dirty="0" err="1" smtClean="0"/>
              <a:t>thromboprophylaxis</a:t>
            </a:r>
            <a:r>
              <a:rPr lang="en-GB" dirty="0" smtClean="0"/>
              <a:t> for staff, patients &amp; public </a:t>
            </a:r>
            <a:r>
              <a:rPr lang="en-GB" sz="1600" dirty="0" smtClean="0"/>
              <a:t>in the Hospital foyer</a:t>
            </a:r>
            <a:endParaRPr lang="en-US" sz="1600" dirty="0" smtClean="0"/>
          </a:p>
        </p:txBody>
      </p:sp>
      <p:pic>
        <p:nvPicPr>
          <p:cNvPr id="25604" name="Picture 4" descr="stock 1"/>
          <p:cNvPicPr>
            <a:picLocks noChangeAspect="1" noChangeArrowheads="1"/>
          </p:cNvPicPr>
          <p:nvPr/>
        </p:nvPicPr>
        <p:blipFill>
          <a:blip r:embed="rId2" cstate="print"/>
          <a:stretch>
            <a:fillRect/>
          </a:stretch>
        </p:blipFill>
        <p:spPr bwMode="auto">
          <a:xfrm>
            <a:off x="1331640" y="1556792"/>
            <a:ext cx="6478679" cy="47698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ic 9"/>
          <p:cNvPicPr>
            <a:picLocks noChangeAspect="1" noChangeArrowheads="1"/>
          </p:cNvPicPr>
          <p:nvPr/>
        </p:nvPicPr>
        <p:blipFill>
          <a:blip r:embed="rId2" cstate="print"/>
          <a:srcRect t="7597" r="16270"/>
          <a:stretch>
            <a:fillRect/>
          </a:stretch>
        </p:blipFill>
        <p:spPr bwMode="auto">
          <a:xfrm>
            <a:off x="2163763" y="588963"/>
            <a:ext cx="4826000" cy="570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endParaRPr lang="en-US" smtClean="0"/>
          </a:p>
        </p:txBody>
      </p:sp>
      <p:pic>
        <p:nvPicPr>
          <p:cNvPr id="27651" name="Picture 7" descr="stock 1"/>
          <p:cNvPicPr>
            <a:picLocks noChangeAspect="1" noChangeArrowheads="1"/>
          </p:cNvPicPr>
          <p:nvPr>
            <p:ph idx="1"/>
          </p:nvPr>
        </p:nvPicPr>
        <p:blipFill>
          <a:blip r:embed="rId2" cstate="print"/>
          <a:stretch>
            <a:fillRect/>
          </a:stretch>
        </p:blipFill>
        <p:spPr>
          <a:xfrm>
            <a:off x="1514934" y="1628775"/>
            <a:ext cx="6147469" cy="4525963"/>
          </a:xfr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tock2"/>
          <p:cNvPicPr>
            <a:picLocks noChangeAspect="1" noChangeArrowheads="1"/>
          </p:cNvPicPr>
          <p:nvPr/>
        </p:nvPicPr>
        <p:blipFill>
          <a:blip r:embed="rId2" cstate="print"/>
          <a:stretch>
            <a:fillRect/>
          </a:stretch>
        </p:blipFill>
        <p:spPr bwMode="auto">
          <a:xfrm>
            <a:off x="1692587" y="0"/>
            <a:ext cx="4796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smtClean="0"/>
          </a:p>
        </p:txBody>
      </p:sp>
      <p:sp>
        <p:nvSpPr>
          <p:cNvPr id="29699" name="Rectangle 3"/>
          <p:cNvSpPr>
            <a:spLocks noGrp="1" noChangeArrowheads="1"/>
          </p:cNvSpPr>
          <p:nvPr>
            <p:ph type="body" idx="1"/>
          </p:nvPr>
        </p:nvSpPr>
        <p:spPr/>
        <p:txBody>
          <a:bodyPr/>
          <a:lstStyle/>
          <a:p>
            <a:pPr eaLnBrk="1" hangingPunct="1"/>
            <a:endParaRPr lang="en-US" smtClean="0"/>
          </a:p>
        </p:txBody>
      </p:sp>
      <p:pic>
        <p:nvPicPr>
          <p:cNvPr id="29700" name="Picture 4" descr="e12"/>
          <p:cNvPicPr>
            <a:picLocks noChangeAspect="1" noChangeArrowheads="1"/>
          </p:cNvPicPr>
          <p:nvPr/>
        </p:nvPicPr>
        <p:blipFill>
          <a:blip r:embed="rId2" cstate="print"/>
          <a:srcRect/>
          <a:stretch>
            <a:fillRect/>
          </a:stretch>
        </p:blipFill>
        <p:spPr bwMode="auto">
          <a:xfrm>
            <a:off x="-252413" y="-660400"/>
            <a:ext cx="9577388" cy="702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smtClean="0"/>
              <a:t>The shy physician</a:t>
            </a:r>
            <a:endParaRPr lang="en-US" smtClean="0"/>
          </a:p>
        </p:txBody>
      </p:sp>
      <p:pic>
        <p:nvPicPr>
          <p:cNvPr id="30723" name="Picture 4" descr="book2"/>
          <p:cNvPicPr>
            <a:picLocks noChangeAspect="1" noChangeArrowheads="1"/>
          </p:cNvPicPr>
          <p:nvPr>
            <p:ph type="body" idx="1"/>
          </p:nvPr>
        </p:nvPicPr>
        <p:blipFill>
          <a:blip r:embed="rId2" cstate="print"/>
          <a:srcRect l="1581" t="1283" r="4808" b="1230"/>
          <a:stretch>
            <a:fillRect/>
          </a:stretch>
        </p:blipFill>
        <p:spPr>
          <a:xfrm>
            <a:off x="3084513" y="1990725"/>
            <a:ext cx="2974975" cy="3744913"/>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PLANE"/>
          <p:cNvPicPr>
            <a:picLocks noChangeAspect="1" noChangeArrowheads="1"/>
          </p:cNvPicPr>
          <p:nvPr/>
        </p:nvPicPr>
        <p:blipFill>
          <a:blip r:embed="rId2" cstate="print"/>
          <a:srcRect/>
          <a:stretch>
            <a:fillRect/>
          </a:stretch>
        </p:blipFill>
        <p:spPr bwMode="auto">
          <a:xfrm>
            <a:off x="395288" y="-901700"/>
            <a:ext cx="6792912" cy="8313738"/>
          </a:xfrm>
          <a:prstGeom prst="rect">
            <a:avLst/>
          </a:prstGeom>
          <a:noFill/>
          <a:ln w="9525">
            <a:noFill/>
            <a:miter lim="800000"/>
            <a:headEnd/>
            <a:tailEnd/>
          </a:ln>
        </p:spPr>
      </p:pic>
      <p:sp>
        <p:nvSpPr>
          <p:cNvPr id="5123" name="TextBox 3"/>
          <p:cNvSpPr txBox="1">
            <a:spLocks noChangeArrowheads="1"/>
          </p:cNvSpPr>
          <p:nvPr/>
        </p:nvSpPr>
        <p:spPr bwMode="auto">
          <a:xfrm>
            <a:off x="684213" y="5805488"/>
            <a:ext cx="5565775" cy="369887"/>
          </a:xfrm>
          <a:prstGeom prst="rect">
            <a:avLst/>
          </a:prstGeom>
          <a:noFill/>
          <a:ln w="9525">
            <a:noFill/>
            <a:miter lim="800000"/>
            <a:headEnd/>
            <a:tailEnd/>
          </a:ln>
        </p:spPr>
        <p:txBody>
          <a:bodyPr>
            <a:spAutoFit/>
          </a:bodyPr>
          <a:lstStyle/>
          <a:p>
            <a:r>
              <a:rPr lang="en-GB"/>
              <a:t>Norbert was getting doubts about Essex Airways</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462405808@16022011-341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1747" name="AutoShape 3" descr="462405808@16022011-341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1748" name="AutoShape 4" descr="462405808@16022011-341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1749" name="AutoShape 5" descr="462405808@16022011-341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31750" name="Picture 6" descr="gynae"/>
          <p:cNvPicPr>
            <a:picLocks noChangeAspect="1" noChangeArrowheads="1"/>
          </p:cNvPicPr>
          <p:nvPr/>
        </p:nvPicPr>
        <p:blipFill>
          <a:blip r:embed="rId2" cstate="print"/>
          <a:srcRect/>
          <a:stretch>
            <a:fillRect/>
          </a:stretch>
        </p:blipFill>
        <p:spPr bwMode="auto">
          <a:xfrm>
            <a:off x="2238375" y="638175"/>
            <a:ext cx="4667250"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ishing"/>
          <p:cNvPicPr>
            <a:picLocks noChangeAspect="1" noChangeArrowheads="1"/>
          </p:cNvPicPr>
          <p:nvPr/>
        </p:nvPicPr>
        <p:blipFill>
          <a:blip r:embed="rId2" cstate="print"/>
          <a:srcRect/>
          <a:stretch>
            <a:fillRect/>
          </a:stretch>
        </p:blipFill>
        <p:spPr bwMode="auto">
          <a:xfrm>
            <a:off x="0" y="960438"/>
            <a:ext cx="9140825"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smtClean="0"/>
          </a:p>
        </p:txBody>
      </p:sp>
      <p:pic>
        <p:nvPicPr>
          <p:cNvPr id="33795" name="Picture 4" descr="01 frightened pt"/>
          <p:cNvPicPr>
            <a:picLocks noChangeAspect="1" noChangeArrowheads="1"/>
          </p:cNvPicPr>
          <p:nvPr>
            <p:ph type="body" idx="1"/>
          </p:nvPr>
        </p:nvPicPr>
        <p:blipFill>
          <a:blip r:embed="rId2" cstate="print"/>
          <a:srcRect/>
          <a:stretch>
            <a:fillRect/>
          </a:stretch>
        </p:blipFill>
        <p:spPr>
          <a:xfrm>
            <a:off x="179388" y="-387350"/>
            <a:ext cx="8424862" cy="69850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685800" y="1196975"/>
            <a:ext cx="7772400" cy="2403475"/>
          </a:xfrm>
        </p:spPr>
        <p:txBody>
          <a:bodyPr/>
          <a:lstStyle/>
          <a:p>
            <a:pPr eaLnBrk="1" hangingPunct="1"/>
            <a:r>
              <a:rPr lang="en-GB" smtClean="0"/>
              <a:t>Communication Teaching</a:t>
            </a:r>
            <a:br>
              <a:rPr lang="en-GB" smtClean="0"/>
            </a:br>
            <a:r>
              <a:rPr lang="en-GB" smtClean="0"/>
              <a:t>Glasgow 1967</a:t>
            </a:r>
            <a:endParaRPr lang="en-US" smtClean="0"/>
          </a:p>
        </p:txBody>
      </p:sp>
      <p:sp>
        <p:nvSpPr>
          <p:cNvPr id="34819" name="Subtitle 2"/>
          <p:cNvSpPr>
            <a:spLocks noGrp="1"/>
          </p:cNvSpPr>
          <p:nvPr>
            <p:ph type="subTitle" idx="1"/>
          </p:nvPr>
        </p:nvSpPr>
        <p:spPr/>
        <p:txBody>
          <a:bodyPr/>
          <a:lstStyle/>
          <a:p>
            <a:pPr eaLnBrk="1" hangingPunct="1"/>
            <a:r>
              <a:rPr lang="en-GB" smtClean="0"/>
              <a:t>“ It is most important that the patient does NOT understand......”</a:t>
            </a:r>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r>
              <a:rPr lang="en-GB" smtClean="0"/>
              <a:t>euphemisms</a:t>
            </a:r>
            <a:endParaRPr lang="en-US" smtClean="0"/>
          </a:p>
        </p:txBody>
      </p:sp>
      <p:sp>
        <p:nvSpPr>
          <p:cNvPr id="35843" name="Content Placeholder 4"/>
          <p:cNvSpPr>
            <a:spLocks noGrp="1"/>
          </p:cNvSpPr>
          <p:nvPr>
            <p:ph idx="1"/>
          </p:nvPr>
        </p:nvSpPr>
        <p:spPr/>
        <p:txBody>
          <a:bodyPr/>
          <a:lstStyle/>
          <a:p>
            <a:pPr eaLnBrk="1" hangingPunct="1"/>
            <a:r>
              <a:rPr lang="en-GB" smtClean="0"/>
              <a:t>Chronic disease</a:t>
            </a:r>
          </a:p>
          <a:p>
            <a:pPr eaLnBrk="1" hangingPunct="1"/>
            <a:r>
              <a:rPr lang="en-GB" smtClean="0"/>
              <a:t>Specific disease</a:t>
            </a:r>
          </a:p>
          <a:p>
            <a:pPr eaLnBrk="1" hangingPunct="1"/>
            <a:r>
              <a:rPr lang="en-GB" smtClean="0"/>
              <a:t>Mitotic lesion</a:t>
            </a:r>
          </a:p>
          <a:p>
            <a:pPr eaLnBrk="1" hangingPunct="1"/>
            <a:r>
              <a:rPr lang="en-GB" smtClean="0"/>
              <a:t>14/9</a:t>
            </a:r>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ALLET"/>
          <p:cNvPicPr>
            <a:picLocks noChangeAspect="1" noChangeArrowheads="1"/>
          </p:cNvPicPr>
          <p:nvPr/>
        </p:nvPicPr>
        <p:blipFill>
          <a:blip r:embed="rId2" cstate="print"/>
          <a:srcRect/>
          <a:stretch>
            <a:fillRect/>
          </a:stretch>
        </p:blipFill>
        <p:spPr bwMode="auto">
          <a:xfrm>
            <a:off x="1062038" y="654050"/>
            <a:ext cx="7016750" cy="5549900"/>
          </a:xfrm>
          <a:prstGeom prst="rect">
            <a:avLst/>
          </a:prstGeom>
          <a:noFill/>
          <a:ln w="9525">
            <a:noFill/>
            <a:miter lim="800000"/>
            <a:headEnd/>
            <a:tailEnd/>
          </a:ln>
        </p:spPr>
      </p:pic>
      <p:sp>
        <p:nvSpPr>
          <p:cNvPr id="36867" name="AutoShape 3"/>
          <p:cNvSpPr>
            <a:spLocks noChangeArrowheads="1"/>
          </p:cNvSpPr>
          <p:nvPr/>
        </p:nvSpPr>
        <p:spPr bwMode="auto">
          <a:xfrm flipH="1">
            <a:off x="3873500" y="673100"/>
            <a:ext cx="1892300" cy="965200"/>
          </a:xfrm>
          <a:prstGeom prst="cloudCallout">
            <a:avLst>
              <a:gd name="adj1" fmla="val -37167"/>
              <a:gd name="adj2" fmla="val 58713"/>
            </a:avLst>
          </a:prstGeom>
          <a:noFill/>
          <a:ln w="9525">
            <a:solidFill>
              <a:schemeClr val="tx1"/>
            </a:solidFill>
            <a:round/>
            <a:headEnd/>
            <a:tailEnd/>
          </a:ln>
        </p:spPr>
        <p:txBody>
          <a:bodyPr/>
          <a:lstStyle/>
          <a:p>
            <a:pPr algn="ctr"/>
            <a:endParaRPr lang="en-US"/>
          </a:p>
        </p:txBody>
      </p:sp>
      <p:sp>
        <p:nvSpPr>
          <p:cNvPr id="36868" name="Text Box 4"/>
          <p:cNvSpPr txBox="1">
            <a:spLocks noChangeArrowheads="1"/>
          </p:cNvSpPr>
          <p:nvPr/>
        </p:nvSpPr>
        <p:spPr bwMode="auto">
          <a:xfrm>
            <a:off x="4175125" y="912813"/>
            <a:ext cx="1433513" cy="517525"/>
          </a:xfrm>
          <a:prstGeom prst="rect">
            <a:avLst/>
          </a:prstGeom>
          <a:noFill/>
          <a:ln w="9525">
            <a:noFill/>
            <a:miter lim="800000"/>
            <a:headEnd/>
            <a:tailEnd/>
          </a:ln>
        </p:spPr>
        <p:txBody>
          <a:bodyPr wrap="none">
            <a:spAutoFit/>
          </a:bodyPr>
          <a:lstStyle/>
          <a:p>
            <a:r>
              <a:rPr lang="en-GB" sz="1400" b="1"/>
              <a:t>It hurts when I</a:t>
            </a:r>
          </a:p>
          <a:p>
            <a:r>
              <a:rPr lang="en-GB" sz="1400" b="1"/>
              <a:t>Do this, doctor</a:t>
            </a:r>
          </a:p>
        </p:txBody>
      </p:sp>
      <p:cxnSp>
        <p:nvCxnSpPr>
          <p:cNvPr id="6" name="Straight Connector 5"/>
          <p:cNvCxnSpPr/>
          <p:nvPr/>
        </p:nvCxnSpPr>
        <p:spPr>
          <a:xfrm rot="10800000">
            <a:off x="5292725" y="1628775"/>
            <a:ext cx="287338" cy="2159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Untitled-4 copy"/>
          <p:cNvPicPr>
            <a:picLocks noChangeAspect="1" noChangeArrowheads="1"/>
          </p:cNvPicPr>
          <p:nvPr/>
        </p:nvPicPr>
        <p:blipFill>
          <a:blip r:embed="rId3" cstate="print"/>
          <a:srcRect b="6465"/>
          <a:stretch>
            <a:fillRect/>
          </a:stretch>
        </p:blipFill>
        <p:spPr bwMode="auto">
          <a:xfrm>
            <a:off x="684213" y="260350"/>
            <a:ext cx="7705725" cy="5994400"/>
          </a:xfrm>
          <a:prstGeom prst="rect">
            <a:avLst/>
          </a:prstGeom>
          <a:noFill/>
          <a:ln w="9525">
            <a:noFill/>
            <a:miter lim="800000"/>
            <a:headEnd/>
            <a:tailEnd/>
          </a:ln>
        </p:spPr>
      </p:pic>
      <p:sp>
        <p:nvSpPr>
          <p:cNvPr id="37891" name="Text Box 3"/>
          <p:cNvSpPr txBox="1">
            <a:spLocks noChangeArrowheads="1"/>
          </p:cNvSpPr>
          <p:nvPr/>
        </p:nvSpPr>
        <p:spPr bwMode="auto">
          <a:xfrm>
            <a:off x="412750" y="6308725"/>
            <a:ext cx="8316913" cy="366713"/>
          </a:xfrm>
          <a:prstGeom prst="rect">
            <a:avLst/>
          </a:prstGeom>
          <a:noFill/>
          <a:ln w="9525">
            <a:noFill/>
            <a:miter lim="800000"/>
            <a:headEnd/>
            <a:tailEnd/>
          </a:ln>
        </p:spPr>
        <p:txBody>
          <a:bodyPr>
            <a:spAutoFit/>
          </a:bodyPr>
          <a:lstStyle/>
          <a:p>
            <a:pPr algn="ctr"/>
            <a:r>
              <a:rPr lang="en-GB" b="1">
                <a:latin typeface="Times New Roman" pitchFamily="18" charset="0"/>
              </a:rPr>
              <a:t>“Course I bin takin ‘em – what d’ya think I bin doin, shovin ‘em up me arse?”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r R"/>
          <p:cNvPicPr>
            <a:picLocks noChangeAspect="1" noChangeArrowheads="1"/>
          </p:cNvPicPr>
          <p:nvPr/>
        </p:nvPicPr>
        <p:blipFill>
          <a:blip r:embed="rId2" cstate="print"/>
          <a:srcRect b="2307"/>
          <a:stretch>
            <a:fillRect/>
          </a:stretch>
        </p:blipFill>
        <p:spPr bwMode="auto">
          <a:xfrm>
            <a:off x="0" y="141288"/>
            <a:ext cx="8748713" cy="6564312"/>
          </a:xfrm>
          <a:prstGeom prst="rect">
            <a:avLst/>
          </a:prstGeom>
          <a:noFill/>
          <a:ln w="9525">
            <a:noFill/>
            <a:miter lim="800000"/>
            <a:headEnd/>
            <a:tailEnd/>
          </a:ln>
        </p:spPr>
      </p:pic>
      <p:sp>
        <p:nvSpPr>
          <p:cNvPr id="38915" name="Rectangle 3"/>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GB" sz="4000">
                <a:solidFill>
                  <a:schemeClr val="bg1"/>
                </a:solidFill>
              </a:rPr>
              <a:t>Importance of checking understanding</a:t>
            </a:r>
            <a:endParaRPr lang="en-US" sz="400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3" cstate="print"/>
          <a:srcRect/>
          <a:stretch>
            <a:fillRect/>
          </a:stretch>
        </p:blipFill>
        <p:spPr bwMode="auto">
          <a:xfrm>
            <a:off x="585788" y="295275"/>
            <a:ext cx="7972425" cy="6267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09 moved"/>
          <p:cNvPicPr>
            <a:picLocks noChangeAspect="1" noChangeArrowheads="1"/>
          </p:cNvPicPr>
          <p:nvPr/>
        </p:nvPicPr>
        <p:blipFill>
          <a:blip r:embed="rId2" cstate="print"/>
          <a:srcRect/>
          <a:stretch>
            <a:fillRect/>
          </a:stretch>
        </p:blipFill>
        <p:spPr bwMode="auto">
          <a:xfrm>
            <a:off x="381000" y="-17463"/>
            <a:ext cx="8382000" cy="6889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smtClean="0"/>
          </a:p>
        </p:txBody>
      </p:sp>
      <p:pic>
        <p:nvPicPr>
          <p:cNvPr id="5" name="Content Placeholder 4" descr="2.jpg"/>
          <p:cNvPicPr>
            <a:picLocks noGrp="1" noChangeAspect="1"/>
          </p:cNvPicPr>
          <p:nvPr>
            <p:ph idx="1"/>
          </p:nvPr>
        </p:nvPicPr>
        <p:blipFill>
          <a:blip r:embed="rId2" cstate="print"/>
          <a:stretch>
            <a:fillRect/>
          </a:stretch>
        </p:blipFill>
        <p:spPr>
          <a:xfrm>
            <a:off x="0" y="0"/>
            <a:ext cx="9144000" cy="697681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smtClean="0"/>
          </a:p>
        </p:txBody>
      </p:sp>
      <p:pic>
        <p:nvPicPr>
          <p:cNvPr id="41987" name="Picture 8" descr="watts2011"/>
          <p:cNvPicPr>
            <a:picLocks noChangeAspect="1" noChangeArrowheads="1"/>
          </p:cNvPicPr>
          <p:nvPr>
            <p:ph type="body" idx="1"/>
          </p:nvPr>
        </p:nvPicPr>
        <p:blipFill>
          <a:blip r:embed="rId2" cstate="print"/>
          <a:srcRect/>
          <a:stretch>
            <a:fillRect/>
          </a:stretch>
        </p:blipFill>
        <p:spPr>
          <a:xfrm>
            <a:off x="827088" y="442913"/>
            <a:ext cx="7561262" cy="568325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447800" y="1219200"/>
            <a:ext cx="1295400" cy="1295400"/>
          </a:xfrm>
          <a:prstGeom prst="rect">
            <a:avLst/>
          </a:prstGeom>
          <a:noFill/>
          <a:ln w="9525">
            <a:noFill/>
            <a:miter lim="800000"/>
            <a:headEnd/>
            <a:tailEnd/>
          </a:ln>
        </p:spPr>
      </p:pic>
      <p:pic>
        <p:nvPicPr>
          <p:cNvPr id="43011" name="Picture 3"/>
          <p:cNvPicPr>
            <a:picLocks noChangeAspect="1" noChangeArrowheads="1"/>
          </p:cNvPicPr>
          <p:nvPr/>
        </p:nvPicPr>
        <p:blipFill>
          <a:blip r:embed="rId2" cstate="print"/>
          <a:srcRect/>
          <a:stretch>
            <a:fillRect/>
          </a:stretch>
        </p:blipFill>
        <p:spPr bwMode="auto">
          <a:xfrm>
            <a:off x="1066800" y="1295400"/>
            <a:ext cx="1524000" cy="1524000"/>
          </a:xfrm>
          <a:prstGeom prst="rect">
            <a:avLst/>
          </a:prstGeom>
          <a:noFill/>
          <a:ln w="9525">
            <a:noFill/>
            <a:miter lim="800000"/>
            <a:headEnd/>
            <a:tailEnd/>
          </a:ln>
        </p:spPr>
      </p:pic>
      <p:sp>
        <p:nvSpPr>
          <p:cNvPr id="43012" name="Rectangle 4"/>
          <p:cNvSpPr>
            <a:spLocks noChangeArrowheads="1"/>
          </p:cNvSpPr>
          <p:nvPr/>
        </p:nvSpPr>
        <p:spPr bwMode="auto">
          <a:xfrm>
            <a:off x="4114800" y="838200"/>
            <a:ext cx="4114800" cy="2695575"/>
          </a:xfrm>
          <a:prstGeom prst="rect">
            <a:avLst/>
          </a:prstGeom>
          <a:noFill/>
          <a:ln w="9525">
            <a:noFill/>
            <a:miter lim="800000"/>
            <a:headEnd/>
            <a:tailEnd/>
          </a:ln>
        </p:spPr>
        <p:txBody>
          <a:bodyPr>
            <a:spAutoFit/>
          </a:bodyPr>
          <a:lstStyle/>
          <a:p>
            <a:pPr>
              <a:spcBef>
                <a:spcPct val="50000"/>
              </a:spcBef>
            </a:pPr>
            <a:r>
              <a:rPr lang="en-GB" sz="5400" b="1">
                <a:solidFill>
                  <a:srgbClr val="292526"/>
                </a:solidFill>
                <a:latin typeface="Arial Black" pitchFamily="34" charset="0"/>
              </a:rPr>
              <a:t>The whole</a:t>
            </a:r>
          </a:p>
          <a:p>
            <a:pPr>
              <a:spcBef>
                <a:spcPct val="50000"/>
              </a:spcBef>
            </a:pPr>
            <a:r>
              <a:rPr lang="en-GB" sz="5400" b="1">
                <a:solidFill>
                  <a:srgbClr val="292526"/>
                </a:solidFill>
                <a:latin typeface="Arial Black" pitchFamily="34" charset="0"/>
              </a:rPr>
              <a:t>truth?</a:t>
            </a:r>
            <a:r>
              <a:rPr lang="en-GB" sz="4400" b="1">
                <a:solidFill>
                  <a:srgbClr val="292526"/>
                </a:solidFill>
                <a:latin typeface="Arial Black" pitchFamily="34" charset="0"/>
              </a:rPr>
              <a:t> </a:t>
            </a:r>
            <a:r>
              <a:rPr lang="en-GB" sz="4400" b="1">
                <a:solidFill>
                  <a:srgbClr val="292526"/>
                </a:solidFill>
                <a:latin typeface="Arial Black" pitchFamily="34" charset="0"/>
                <a:cs typeface="Arial" pitchFamily="34" charset="0"/>
              </a:rPr>
              <a:t> </a:t>
            </a:r>
          </a:p>
          <a:p>
            <a:pPr>
              <a:spcBef>
                <a:spcPct val="50000"/>
              </a:spcBef>
            </a:pPr>
            <a:endParaRPr lang="en-GB" sz="2400" b="1">
              <a:solidFill>
                <a:srgbClr val="292526"/>
              </a:solidFill>
              <a:latin typeface="HelveticaNeue-BlackCond" charset="0"/>
            </a:endParaRPr>
          </a:p>
        </p:txBody>
      </p:sp>
      <p:sp>
        <p:nvSpPr>
          <p:cNvPr id="43013" name="Rectangle 5"/>
          <p:cNvSpPr>
            <a:spLocks noChangeArrowheads="1"/>
          </p:cNvSpPr>
          <p:nvPr/>
        </p:nvSpPr>
        <p:spPr bwMode="auto">
          <a:xfrm>
            <a:off x="457200" y="303213"/>
            <a:ext cx="2147888" cy="457200"/>
          </a:xfrm>
          <a:prstGeom prst="rect">
            <a:avLst/>
          </a:prstGeom>
          <a:noFill/>
          <a:ln w="9525">
            <a:noFill/>
            <a:miter lim="800000"/>
            <a:headEnd/>
            <a:tailEnd/>
          </a:ln>
        </p:spPr>
        <p:txBody>
          <a:bodyPr wrap="none">
            <a:spAutoFit/>
          </a:bodyPr>
          <a:lstStyle/>
          <a:p>
            <a:r>
              <a:rPr lang="en-GB" sz="2400" b="1">
                <a:solidFill>
                  <a:srgbClr val="F25C28"/>
                </a:solidFill>
              </a:rPr>
              <a:t>LAST LAUGH</a:t>
            </a:r>
          </a:p>
        </p:txBody>
      </p:sp>
      <p:sp>
        <p:nvSpPr>
          <p:cNvPr id="43014" name="Text Box 6"/>
          <p:cNvSpPr txBox="1">
            <a:spLocks noChangeArrowheads="1"/>
          </p:cNvSpPr>
          <p:nvPr/>
        </p:nvSpPr>
        <p:spPr bwMode="auto">
          <a:xfrm>
            <a:off x="228600" y="4572000"/>
            <a:ext cx="3886200" cy="2006600"/>
          </a:xfrm>
          <a:prstGeom prst="rect">
            <a:avLst/>
          </a:prstGeom>
          <a:noFill/>
          <a:ln w="9525">
            <a:noFill/>
            <a:miter lim="800000"/>
            <a:headEnd/>
            <a:tailEnd/>
          </a:ln>
        </p:spPr>
        <p:txBody>
          <a:bodyPr>
            <a:spAutoFit/>
          </a:bodyPr>
          <a:lstStyle/>
          <a:p>
            <a:pPr>
              <a:spcBef>
                <a:spcPct val="50000"/>
              </a:spcBef>
            </a:pPr>
            <a:r>
              <a:rPr lang="en-GB" sz="1400">
                <a:solidFill>
                  <a:srgbClr val="F89A6D"/>
                </a:solidFill>
                <a:latin typeface="HelveticaNeue-UltraLigCond" charset="0"/>
              </a:rPr>
              <a:t>I</a:t>
            </a:r>
            <a:r>
              <a:rPr lang="en-GB" sz="1400">
                <a:solidFill>
                  <a:srgbClr val="292526"/>
                </a:solidFill>
                <a:latin typeface="BaskervilleNewBQ-Roman" charset="0"/>
              </a:rPr>
              <a:t>n 1871 Oliver Wendell Homes, prominent American physician, told his medical students,“Your patient has no more right to the truth that you know than he has to all the medicine in your saddlebags. He should get only just as much as is good for him.” This information control is the foundation of medical power, but in the post-Bristol era we’ve decided British patients should be told “the</a:t>
            </a:r>
          </a:p>
        </p:txBody>
      </p:sp>
      <p:sp>
        <p:nvSpPr>
          <p:cNvPr id="43015" name="Text Box 7"/>
          <p:cNvSpPr txBox="1">
            <a:spLocks noChangeArrowheads="1"/>
          </p:cNvSpPr>
          <p:nvPr/>
        </p:nvSpPr>
        <p:spPr bwMode="auto">
          <a:xfrm>
            <a:off x="4419600" y="2819400"/>
            <a:ext cx="38100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sp>
        <p:nvSpPr>
          <p:cNvPr id="43016" name="Text Box 8"/>
          <p:cNvSpPr txBox="1">
            <a:spLocks noChangeArrowheads="1"/>
          </p:cNvSpPr>
          <p:nvPr/>
        </p:nvSpPr>
        <p:spPr bwMode="auto">
          <a:xfrm>
            <a:off x="4343400" y="3429000"/>
            <a:ext cx="3505200" cy="3176588"/>
          </a:xfrm>
          <a:prstGeom prst="rect">
            <a:avLst/>
          </a:prstGeom>
          <a:noFill/>
          <a:ln w="9525">
            <a:noFill/>
            <a:miter lim="800000"/>
            <a:headEnd/>
            <a:tailEnd/>
          </a:ln>
        </p:spPr>
        <p:txBody>
          <a:bodyPr>
            <a:spAutoFit/>
          </a:bodyPr>
          <a:lstStyle/>
          <a:p>
            <a:pPr>
              <a:spcBef>
                <a:spcPct val="50000"/>
              </a:spcBef>
            </a:pPr>
            <a:r>
              <a:rPr lang="en-US" sz="1400">
                <a:solidFill>
                  <a:srgbClr val="292526"/>
                </a:solidFill>
                <a:cs typeface="Arial" pitchFamily="34" charset="0"/>
              </a:rPr>
              <a:t>tried</a:t>
            </a:r>
            <a:r>
              <a:rPr lang="en-US" sz="1400">
                <a:solidFill>
                  <a:srgbClr val="292526"/>
                </a:solidFill>
                <a:latin typeface="BaskervilleNewBQ-Roman" charset="0"/>
                <a:cs typeface="Arial" pitchFamily="34" charset="0"/>
              </a:rPr>
              <a:t> to be, the more likely the consultation would end in “Bollocks to that.”</a:t>
            </a:r>
            <a:endParaRPr lang="en-GB" sz="1400">
              <a:cs typeface="Arial" pitchFamily="34" charset="0"/>
            </a:endParaRPr>
          </a:p>
          <a:p>
            <a:pPr>
              <a:spcBef>
                <a:spcPct val="50000"/>
              </a:spcBef>
            </a:pPr>
            <a:r>
              <a:rPr lang="en-US" sz="1400">
                <a:solidFill>
                  <a:srgbClr val="292526"/>
                </a:solidFill>
                <a:latin typeface="BaskervilleNewBQ-Roman" charset="0"/>
                <a:cs typeface="Arial" pitchFamily="34" charset="0"/>
              </a:rPr>
              <a:t>It costs £250 000 to train a doctor, and in a lifetime each doctor will dish out around £2m worth of treatments. But at best only 1 in 3 patients swallow the tablets. It’s a phenomenal waste of time and money. I changed one man’s pills to a better brand—well,cheaper—but the pills were the same size, shape, bandolier. And just when I thought I’d got away with it, he phoned up: “Those tablets you gave, they weren’t the same. The first lot sank when I threw them down the toilet, and these ones float.”</a:t>
            </a:r>
            <a:endParaRPr lang="en-GB" sz="1400">
              <a:latin typeface="Times New Roman" pitchFamily="18" charset="0"/>
            </a:endParaRPr>
          </a:p>
        </p:txBody>
      </p:sp>
      <p:pic>
        <p:nvPicPr>
          <p:cNvPr id="43017" name="Picture 9"/>
          <p:cNvPicPr>
            <a:picLocks noChangeAspect="1" noChangeArrowheads="1"/>
          </p:cNvPicPr>
          <p:nvPr/>
        </p:nvPicPr>
        <p:blipFill>
          <a:blip r:embed="rId3" cstate="print"/>
          <a:srcRect/>
          <a:stretch>
            <a:fillRect/>
          </a:stretch>
        </p:blipFill>
        <p:spPr bwMode="auto">
          <a:xfrm>
            <a:off x="457200" y="914400"/>
            <a:ext cx="3429000" cy="317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Untitled-1 copy"/>
          <p:cNvPicPr>
            <a:picLocks noChangeAspect="1" noChangeArrowheads="1"/>
          </p:cNvPicPr>
          <p:nvPr/>
        </p:nvPicPr>
        <p:blipFill>
          <a:blip r:embed="rId2" cstate="print"/>
          <a:srcRect b="11461"/>
          <a:stretch>
            <a:fillRect/>
          </a:stretch>
        </p:blipFill>
        <p:spPr bwMode="auto">
          <a:xfrm>
            <a:off x="1116013" y="333375"/>
            <a:ext cx="7056437" cy="5616575"/>
          </a:xfrm>
          <a:prstGeom prst="rect">
            <a:avLst/>
          </a:prstGeom>
          <a:noFill/>
          <a:ln w="9525">
            <a:noFill/>
            <a:miter lim="800000"/>
            <a:headEnd/>
            <a:tailEnd/>
          </a:ln>
        </p:spPr>
      </p:pic>
      <p:sp>
        <p:nvSpPr>
          <p:cNvPr id="44035" name="Text Box 3"/>
          <p:cNvSpPr txBox="1">
            <a:spLocks noChangeArrowheads="1"/>
          </p:cNvSpPr>
          <p:nvPr/>
        </p:nvSpPr>
        <p:spPr bwMode="auto">
          <a:xfrm>
            <a:off x="1082675" y="5949950"/>
            <a:ext cx="6978650" cy="641350"/>
          </a:xfrm>
          <a:prstGeom prst="rect">
            <a:avLst/>
          </a:prstGeom>
          <a:noFill/>
          <a:ln w="9525">
            <a:noFill/>
            <a:miter lim="800000"/>
            <a:headEnd/>
            <a:tailEnd/>
          </a:ln>
        </p:spPr>
        <p:txBody>
          <a:bodyPr wrap="none">
            <a:spAutoFit/>
          </a:bodyPr>
          <a:lstStyle/>
          <a:p>
            <a:pPr algn="ctr"/>
            <a:r>
              <a:rPr lang="en-GB" b="1">
                <a:latin typeface="Times New Roman" pitchFamily="18" charset="0"/>
              </a:rPr>
              <a:t>“The good news? Oh yes. You know that little blonde receptionist you</a:t>
            </a:r>
          </a:p>
          <a:p>
            <a:pPr algn="ctr"/>
            <a:r>
              <a:rPr lang="en-GB" b="1">
                <a:latin typeface="Times New Roman" pitchFamily="18" charset="0"/>
              </a:rPr>
              <a:t>saw on your way in.  Well last night I finally screwed her!”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ESK"/>
          <p:cNvPicPr>
            <a:picLocks noChangeAspect="1" noChangeArrowheads="1"/>
          </p:cNvPicPr>
          <p:nvPr/>
        </p:nvPicPr>
        <p:blipFill>
          <a:blip r:embed="rId2" cstate="print"/>
          <a:srcRect/>
          <a:stretch>
            <a:fillRect/>
          </a:stretch>
        </p:blipFill>
        <p:spPr bwMode="auto">
          <a:xfrm>
            <a:off x="1042988" y="549275"/>
            <a:ext cx="6823075" cy="5232400"/>
          </a:xfrm>
          <a:prstGeom prst="rect">
            <a:avLst/>
          </a:prstGeom>
          <a:noFill/>
          <a:ln w="9525">
            <a:noFill/>
            <a:miter lim="800000"/>
            <a:headEnd/>
            <a:tailEnd/>
          </a:ln>
        </p:spPr>
      </p:pic>
      <p:sp>
        <p:nvSpPr>
          <p:cNvPr id="45059" name="Text Box 3"/>
          <p:cNvSpPr txBox="1">
            <a:spLocks noChangeArrowheads="1"/>
          </p:cNvSpPr>
          <p:nvPr/>
        </p:nvSpPr>
        <p:spPr bwMode="auto">
          <a:xfrm>
            <a:off x="2447925" y="5535613"/>
            <a:ext cx="5173663" cy="369887"/>
          </a:xfrm>
          <a:prstGeom prst="rect">
            <a:avLst/>
          </a:prstGeom>
          <a:noFill/>
          <a:ln w="9525">
            <a:noFill/>
            <a:miter lim="800000"/>
            <a:headEnd/>
            <a:tailEnd/>
          </a:ln>
        </p:spPr>
        <p:txBody>
          <a:bodyPr wrap="none">
            <a:spAutoFit/>
          </a:bodyPr>
          <a:lstStyle/>
          <a:p>
            <a:r>
              <a:rPr lang="en-GB"/>
              <a:t>No wonder you feel sick – you make me feel sick</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Untitled-3 copy"/>
          <p:cNvPicPr>
            <a:picLocks noChangeAspect="1" noChangeArrowheads="1"/>
          </p:cNvPicPr>
          <p:nvPr/>
        </p:nvPicPr>
        <p:blipFill>
          <a:blip r:embed="rId2" cstate="print"/>
          <a:srcRect/>
          <a:stretch>
            <a:fillRect/>
          </a:stretch>
        </p:blipFill>
        <p:spPr bwMode="auto">
          <a:xfrm>
            <a:off x="827088" y="454025"/>
            <a:ext cx="7273925" cy="5776913"/>
          </a:xfrm>
          <a:prstGeom prst="rect">
            <a:avLst/>
          </a:prstGeom>
          <a:noFill/>
          <a:ln w="9525">
            <a:noFill/>
            <a:miter lim="800000"/>
            <a:headEnd/>
            <a:tailEnd/>
          </a:ln>
        </p:spPr>
      </p:pic>
      <p:sp>
        <p:nvSpPr>
          <p:cNvPr id="36867" name="Text Box 3"/>
          <p:cNvSpPr txBox="1">
            <a:spLocks noChangeArrowheads="1"/>
          </p:cNvSpPr>
          <p:nvPr/>
        </p:nvSpPr>
        <p:spPr bwMode="auto">
          <a:xfrm>
            <a:off x="2627313" y="6092825"/>
            <a:ext cx="6516687" cy="623888"/>
          </a:xfrm>
          <a:prstGeom prst="rect">
            <a:avLst/>
          </a:prstGeom>
          <a:noFill/>
          <a:ln w="9525">
            <a:noFill/>
            <a:miter lim="800000"/>
            <a:headEnd/>
            <a:tailEnd/>
          </a:ln>
        </p:spPr>
        <p:txBody>
          <a:bodyPr>
            <a:spAutoFit/>
          </a:bodyPr>
          <a:lstStyle/>
          <a:p>
            <a:pPr>
              <a:defRPr/>
            </a:pPr>
            <a:r>
              <a:rPr lang="en-GB" sz="3450" b="1" dirty="0">
                <a:latin typeface="Times New Roman" pitchFamily="18" charset="0"/>
              </a:rPr>
              <a:t>If only</a:t>
            </a:r>
            <a:r>
              <a:rPr lang="en-GB" b="1" dirty="0">
                <a:latin typeface="Times New Roman" pitchFamily="18" charset="0"/>
              </a:rPr>
              <a:t>.................instead we resort to dark humour.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artoon 11"/>
          <p:cNvPicPr>
            <a:picLocks noChangeAspect="1" noChangeArrowheads="1"/>
          </p:cNvPicPr>
          <p:nvPr/>
        </p:nvPicPr>
        <p:blipFill>
          <a:blip r:embed="rId2" cstate="print"/>
          <a:srcRect/>
          <a:stretch>
            <a:fillRect/>
          </a:stretch>
        </p:blipFill>
        <p:spPr bwMode="auto">
          <a:xfrm>
            <a:off x="0" y="273050"/>
            <a:ext cx="9144000" cy="631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ircle(out)">
                                      <p:cBhvr>
                                        <p:cTn id="7"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l_fi" descr="http://www.almeidacartoons.com/Med_pix/Acupuncture.jpg"/>
          <p:cNvPicPr>
            <a:picLocks noChangeAspect="1" noChangeArrowheads="1"/>
          </p:cNvPicPr>
          <p:nvPr/>
        </p:nvPicPr>
        <p:blipFill>
          <a:blip r:embed="rId2" cstate="print"/>
          <a:srcRect/>
          <a:stretch>
            <a:fillRect/>
          </a:stretch>
        </p:blipFill>
        <p:spPr bwMode="auto">
          <a:xfrm>
            <a:off x="1331913" y="344488"/>
            <a:ext cx="6480175" cy="633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274638"/>
            <a:ext cx="8229600" cy="1930400"/>
          </a:xfrm>
        </p:spPr>
        <p:txBody>
          <a:bodyPr/>
          <a:lstStyle/>
          <a:p>
            <a:r>
              <a:rPr lang="en-GB" smtClean="0"/>
              <a:t>How are you ?</a:t>
            </a:r>
            <a:br>
              <a:rPr lang="en-GB" smtClean="0"/>
            </a:br>
            <a:r>
              <a:rPr lang="en-GB" smtClean="0"/>
              <a:t>fine</a:t>
            </a:r>
            <a:endParaRPr lang="en-US" smtClean="0"/>
          </a:p>
        </p:txBody>
      </p:sp>
      <p:sp>
        <p:nvSpPr>
          <p:cNvPr id="3" name="Content Placeholder 2"/>
          <p:cNvSpPr>
            <a:spLocks noGrp="1"/>
          </p:cNvSpPr>
          <p:nvPr>
            <p:ph idx="1"/>
          </p:nvPr>
        </p:nvSpPr>
        <p:spPr>
          <a:xfrm>
            <a:off x="457200" y="2060575"/>
            <a:ext cx="8229600" cy="4065588"/>
          </a:xfrm>
        </p:spPr>
        <p:txBody>
          <a:bodyPr/>
          <a:lstStyle/>
          <a:p>
            <a:pPr>
              <a:defRPr/>
            </a:pPr>
            <a:r>
              <a:rPr lang="en-GB" sz="3780" dirty="0" smtClean="0"/>
              <a:t>F</a:t>
            </a:r>
          </a:p>
          <a:p>
            <a:pPr>
              <a:defRPr/>
            </a:pPr>
            <a:r>
              <a:rPr lang="en-GB" sz="3780" dirty="0" smtClean="0"/>
              <a:t>I</a:t>
            </a:r>
          </a:p>
          <a:p>
            <a:pPr>
              <a:defRPr/>
            </a:pPr>
            <a:r>
              <a:rPr lang="en-GB" sz="3780" dirty="0" smtClean="0"/>
              <a:t>N</a:t>
            </a:r>
          </a:p>
          <a:p>
            <a:pPr>
              <a:defRPr/>
            </a:pPr>
            <a:r>
              <a:rPr lang="en-GB" sz="3780" dirty="0" smtClean="0"/>
              <a:t>E</a:t>
            </a:r>
          </a:p>
          <a:p>
            <a:pPr>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GB" smtClean="0"/>
              <a:t>F.I.N.E.</a:t>
            </a:r>
            <a:endParaRPr lang="en-US" smtClean="0"/>
          </a:p>
        </p:txBody>
      </p:sp>
      <p:sp>
        <p:nvSpPr>
          <p:cNvPr id="3" name="Content Placeholder 2"/>
          <p:cNvSpPr>
            <a:spLocks noGrp="1"/>
          </p:cNvSpPr>
          <p:nvPr>
            <p:ph idx="1"/>
          </p:nvPr>
        </p:nvSpPr>
        <p:spPr/>
        <p:txBody>
          <a:bodyPr/>
          <a:lstStyle/>
          <a:p>
            <a:pPr>
              <a:defRPr/>
            </a:pPr>
            <a:r>
              <a:rPr lang="en-GB" sz="5080" dirty="0" smtClean="0"/>
              <a:t>F*</a:t>
            </a:r>
            <a:r>
              <a:rPr lang="en-GB" sz="5080" dirty="0" err="1" smtClean="0"/>
              <a:t>cked</a:t>
            </a:r>
            <a:r>
              <a:rPr lang="en-GB" sz="5080" dirty="0" smtClean="0"/>
              <a:t> up</a:t>
            </a:r>
          </a:p>
          <a:p>
            <a:pPr>
              <a:defRPr/>
            </a:pPr>
            <a:r>
              <a:rPr lang="en-GB" sz="5080" dirty="0" smtClean="0"/>
              <a:t>Insecure</a:t>
            </a:r>
          </a:p>
          <a:p>
            <a:pPr>
              <a:defRPr/>
            </a:pPr>
            <a:r>
              <a:rPr lang="en-GB" sz="5080" dirty="0" smtClean="0"/>
              <a:t>Neurotic</a:t>
            </a:r>
          </a:p>
          <a:p>
            <a:pPr>
              <a:defRPr/>
            </a:pPr>
            <a:r>
              <a:rPr lang="en-GB" sz="5080" dirty="0" smtClean="0"/>
              <a:t>Emotional</a:t>
            </a:r>
          </a:p>
          <a:p>
            <a:pPr>
              <a:defRPr/>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5"/>
          <p:cNvPicPr>
            <a:picLocks noChangeAspect="1" noChangeArrowheads="1"/>
          </p:cNvPicPr>
          <p:nvPr/>
        </p:nvPicPr>
        <p:blipFill>
          <a:blip r:embed="rId3" cstate="print"/>
          <a:srcRect/>
          <a:stretch>
            <a:fillRect/>
          </a:stretch>
        </p:blipFill>
        <p:spPr bwMode="auto">
          <a:xfrm>
            <a:off x="684213" y="1052513"/>
            <a:ext cx="8188325" cy="5616575"/>
          </a:xfrm>
          <a:prstGeom prst="rect">
            <a:avLst/>
          </a:prstGeom>
          <a:noFill/>
          <a:ln w="9525">
            <a:noFill/>
            <a:miter lim="800000"/>
            <a:headEnd/>
            <a:tailEnd/>
          </a:ln>
        </p:spPr>
      </p:pic>
      <p:sp>
        <p:nvSpPr>
          <p:cNvPr id="7" name="Snip Same Side Corner Rectangle 6"/>
          <p:cNvSpPr/>
          <p:nvPr/>
        </p:nvSpPr>
        <p:spPr>
          <a:xfrm>
            <a:off x="2195513" y="1125538"/>
            <a:ext cx="5472112" cy="836612"/>
          </a:xfrm>
          <a:prstGeom prst="snip2SameRect">
            <a:avLst>
              <a:gd name="adj1" fmla="val 166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04" name="TextBox 3"/>
          <p:cNvSpPr txBox="1">
            <a:spLocks noChangeArrowheads="1"/>
          </p:cNvSpPr>
          <p:nvPr/>
        </p:nvSpPr>
        <p:spPr bwMode="auto">
          <a:xfrm>
            <a:off x="684213" y="260350"/>
            <a:ext cx="7632700" cy="646113"/>
          </a:xfrm>
          <a:prstGeom prst="rect">
            <a:avLst/>
          </a:prstGeom>
          <a:noFill/>
          <a:ln w="9525">
            <a:noFill/>
            <a:miter lim="800000"/>
            <a:headEnd/>
            <a:tailEnd/>
          </a:ln>
        </p:spPr>
        <p:txBody>
          <a:bodyPr>
            <a:spAutoFit/>
          </a:bodyPr>
          <a:lstStyle/>
          <a:p>
            <a:r>
              <a:rPr lang="en-GB"/>
              <a:t>We must be prepared to learn from complaints arising from failure to comply with the strict NPSA guide on patient identification</a:t>
            </a:r>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44887" t="24570" r="15738" b="9277"/>
          <a:stretch>
            <a:fillRect/>
          </a:stretch>
        </p:blipFill>
        <p:spPr bwMode="auto">
          <a:xfrm>
            <a:off x="1981200" y="476250"/>
            <a:ext cx="5470525" cy="57435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5"/>
          <p:cNvPicPr>
            <a:picLocks noChangeAspect="1" noChangeArrowheads="1"/>
          </p:cNvPicPr>
          <p:nvPr/>
        </p:nvPicPr>
        <p:blipFill>
          <a:blip r:embed="rId2" cstate="print"/>
          <a:srcRect/>
          <a:stretch>
            <a:fillRect/>
          </a:stretch>
        </p:blipFill>
        <p:spPr bwMode="auto">
          <a:xfrm>
            <a:off x="684213" y="1052513"/>
            <a:ext cx="8188325"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4"/>
          <p:cNvPicPr>
            <a:picLocks noChangeAspect="1" noChangeArrowheads="1"/>
          </p:cNvPicPr>
          <p:nvPr/>
        </p:nvPicPr>
        <p:blipFill>
          <a:blip r:embed="rId3" cstate="print"/>
          <a:srcRect/>
          <a:stretch>
            <a:fillRect/>
          </a:stretch>
        </p:blipFill>
        <p:spPr bwMode="auto">
          <a:xfrm>
            <a:off x="-1038225" y="-457200"/>
            <a:ext cx="112204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13a"/>
          <p:cNvPicPr>
            <a:picLocks noChangeAspect="1" noChangeArrowheads="1"/>
          </p:cNvPicPr>
          <p:nvPr/>
        </p:nvPicPr>
        <p:blipFill>
          <a:blip r:embed="rId3" cstate="print"/>
          <a:srcRect/>
          <a:stretch>
            <a:fillRect/>
          </a:stretch>
        </p:blipFill>
        <p:spPr bwMode="auto">
          <a:xfrm>
            <a:off x="685800" y="-1588"/>
            <a:ext cx="8001000" cy="6859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m3"/>
          <p:cNvPicPr>
            <a:picLocks noChangeAspect="1" noChangeArrowheads="1"/>
          </p:cNvPicPr>
          <p:nvPr/>
        </p:nvPicPr>
        <p:blipFill>
          <a:blip r:embed="rId2" cstate="print"/>
          <a:srcRect/>
          <a:stretch>
            <a:fillRect/>
          </a:stretch>
        </p:blipFill>
        <p:spPr bwMode="auto">
          <a:xfrm>
            <a:off x="-1081088" y="-1539875"/>
            <a:ext cx="10225088"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GB" smtClean="0"/>
              <a:t>Doctors In Management</a:t>
            </a:r>
          </a:p>
        </p:txBody>
      </p:sp>
      <p:sp>
        <p:nvSpPr>
          <p:cNvPr id="56323" name="Rectangle 3"/>
          <p:cNvSpPr>
            <a:spLocks noGrp="1" noChangeArrowheads="1"/>
          </p:cNvSpPr>
          <p:nvPr>
            <p:ph type="body" idx="1"/>
          </p:nvPr>
        </p:nvSpPr>
        <p:spPr/>
        <p:txBody>
          <a:bodyPr/>
          <a:lstStyle/>
          <a:p>
            <a:pPr algn="ctr"/>
            <a:endParaRPr lang="en-GB" sz="9600" smtClean="0"/>
          </a:p>
          <a:p>
            <a:pPr algn="ctr"/>
            <a:r>
              <a:rPr lang="en-GB" sz="9600" smtClean="0"/>
              <a:t>DiM</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ic 7"/>
          <p:cNvPicPr>
            <a:picLocks noChangeAspect="1" noChangeArrowheads="1"/>
          </p:cNvPicPr>
          <p:nvPr/>
        </p:nvPicPr>
        <p:blipFill>
          <a:blip r:embed="rId2" cstate="print"/>
          <a:srcRect l="1993" t="5075" r="1352" b="2029"/>
          <a:stretch>
            <a:fillRect/>
          </a:stretch>
        </p:blipFill>
        <p:spPr bwMode="auto">
          <a:xfrm>
            <a:off x="2344738" y="614363"/>
            <a:ext cx="4467225" cy="571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Dil 1"/>
          <p:cNvPicPr>
            <a:picLocks noChangeAspect="1" noChangeArrowheads="1"/>
          </p:cNvPicPr>
          <p:nvPr>
            <p:ph/>
          </p:nvPr>
        </p:nvPicPr>
        <p:blipFill>
          <a:blip r:embed="rId2" cstate="print"/>
          <a:srcRect/>
          <a:stretch>
            <a:fillRect/>
          </a:stretch>
        </p:blipFill>
        <p:spPr>
          <a:xfrm>
            <a:off x="1835150" y="1185863"/>
            <a:ext cx="6192838" cy="4951412"/>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dilbertcartoon2"/>
          <p:cNvPicPr>
            <a:picLocks noChangeAspect="1" noChangeArrowheads="1"/>
          </p:cNvPicPr>
          <p:nvPr>
            <p:ph/>
          </p:nvPr>
        </p:nvPicPr>
        <p:blipFill>
          <a:blip r:embed="rId2" cstate="print"/>
          <a:srcRect/>
          <a:stretch>
            <a:fillRect/>
          </a:stretch>
        </p:blipFill>
        <p:spPr>
          <a:xfrm>
            <a:off x="1524000" y="763588"/>
            <a:ext cx="7620000" cy="6094412"/>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print"/>
          <a:srcRect/>
          <a:stretch>
            <a:fillRect/>
          </a:stretch>
        </p:blipFill>
        <p:spPr bwMode="auto">
          <a:xfrm>
            <a:off x="-1189038" y="-849313"/>
            <a:ext cx="17505363" cy="1251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judge"/>
          <p:cNvPicPr>
            <a:picLocks noChangeAspect="1" noChangeArrowheads="1"/>
          </p:cNvPicPr>
          <p:nvPr/>
        </p:nvPicPr>
        <p:blipFill>
          <a:blip r:embed="rId2" cstate="print"/>
          <a:srcRect/>
          <a:stretch>
            <a:fillRect/>
          </a:stretch>
        </p:blipFill>
        <p:spPr bwMode="auto">
          <a:xfrm>
            <a:off x="1584325" y="1014413"/>
            <a:ext cx="6049963" cy="4887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m4"/>
          <p:cNvPicPr>
            <a:picLocks noChangeAspect="1" noChangeArrowheads="1"/>
          </p:cNvPicPr>
          <p:nvPr/>
        </p:nvPicPr>
        <p:blipFill>
          <a:blip r:embed="rId3" cstate="print"/>
          <a:srcRect/>
          <a:stretch>
            <a:fillRect/>
          </a:stretch>
        </p:blipFill>
        <p:spPr bwMode="auto">
          <a:xfrm>
            <a:off x="-1331913" y="-1409700"/>
            <a:ext cx="11664951" cy="8562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pirate copy"/>
          <p:cNvPicPr>
            <a:picLocks noChangeAspect="1" noChangeArrowheads="1"/>
          </p:cNvPicPr>
          <p:nvPr/>
        </p:nvPicPr>
        <p:blipFill>
          <a:blip r:embed="rId2" cstate="print"/>
          <a:srcRect/>
          <a:stretch>
            <a:fillRect/>
          </a:stretch>
        </p:blipFill>
        <p:spPr bwMode="auto">
          <a:xfrm>
            <a:off x="2916238" y="0"/>
            <a:ext cx="4630737" cy="635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smtClean="0"/>
          </a:p>
        </p:txBody>
      </p:sp>
      <p:sp>
        <p:nvSpPr>
          <p:cNvPr id="63491" name="Rectangle 3"/>
          <p:cNvSpPr>
            <a:spLocks noGrp="1" noChangeArrowheads="1"/>
          </p:cNvSpPr>
          <p:nvPr>
            <p:ph type="body" idx="1"/>
          </p:nvPr>
        </p:nvSpPr>
        <p:spPr/>
        <p:txBody>
          <a:bodyPr/>
          <a:lstStyle/>
          <a:p>
            <a:pPr eaLnBrk="1" hangingPunct="1"/>
            <a:endParaRPr lang="en-US" smtClean="0"/>
          </a:p>
        </p:txBody>
      </p:sp>
      <p:pic>
        <p:nvPicPr>
          <p:cNvPr id="63492" name="Picture 4" descr="e26"/>
          <p:cNvPicPr>
            <a:picLocks noChangeAspect="1" noChangeArrowheads="1"/>
          </p:cNvPicPr>
          <p:nvPr/>
        </p:nvPicPr>
        <p:blipFill>
          <a:blip r:embed="rId2" cstate="print"/>
          <a:srcRect/>
          <a:stretch>
            <a:fillRect/>
          </a:stretch>
        </p:blipFill>
        <p:spPr bwMode="auto">
          <a:xfrm>
            <a:off x="231775" y="-2422525"/>
            <a:ext cx="8912225" cy="1024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t8_1702201108355900"/>
          <p:cNvPicPr>
            <a:picLocks noChangeAspect="1" noChangeArrowheads="1"/>
          </p:cNvPicPr>
          <p:nvPr/>
        </p:nvPicPr>
        <p:blipFill>
          <a:blip r:embed="rId2" cstate="print"/>
          <a:srcRect/>
          <a:stretch>
            <a:fillRect/>
          </a:stretch>
        </p:blipFill>
        <p:spPr bwMode="auto">
          <a:xfrm>
            <a:off x="-401638" y="476250"/>
            <a:ext cx="9807576" cy="719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smtClean="0"/>
          </a:p>
        </p:txBody>
      </p:sp>
      <p:pic>
        <p:nvPicPr>
          <p:cNvPr id="65539" name="Picture 4" descr="e1"/>
          <p:cNvPicPr>
            <a:picLocks noGrp="1" noChangeAspect="1" noChangeArrowheads="1"/>
          </p:cNvPicPr>
          <p:nvPr>
            <p:ph idx="1"/>
          </p:nvPr>
        </p:nvPicPr>
        <p:blipFill>
          <a:blip r:embed="rId2" cstate="print"/>
          <a:srcRect/>
          <a:stretch>
            <a:fillRect/>
          </a:stretch>
        </p:blipFill>
        <p:spPr>
          <a:xfrm>
            <a:off x="323850" y="-747713"/>
            <a:ext cx="10369550" cy="7729538"/>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08 risk factor"/>
          <p:cNvPicPr>
            <a:picLocks noChangeAspect="1" noChangeArrowheads="1"/>
          </p:cNvPicPr>
          <p:nvPr/>
        </p:nvPicPr>
        <p:blipFill>
          <a:blip r:embed="rId2" cstate="print"/>
          <a:srcRect/>
          <a:stretch>
            <a:fillRect/>
          </a:stretch>
        </p:blipFill>
        <p:spPr bwMode="auto">
          <a:xfrm>
            <a:off x="0" y="-38100"/>
            <a:ext cx="9140825"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smtClean="0"/>
          </a:p>
        </p:txBody>
      </p:sp>
      <p:pic>
        <p:nvPicPr>
          <p:cNvPr id="67587" name="Picture 4" descr="e24"/>
          <p:cNvPicPr>
            <a:picLocks noGrp="1" noChangeAspect="1" noChangeArrowheads="1"/>
          </p:cNvPicPr>
          <p:nvPr>
            <p:ph idx="1"/>
          </p:nvPr>
        </p:nvPicPr>
        <p:blipFill>
          <a:blip r:embed="rId2" cstate="print"/>
          <a:srcRect/>
          <a:stretch>
            <a:fillRect/>
          </a:stretch>
        </p:blipFill>
        <p:spPr>
          <a:xfrm>
            <a:off x="-3060700" y="-5772150"/>
            <a:ext cx="15727363" cy="1154430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smtClean="0"/>
          </a:p>
        </p:txBody>
      </p:sp>
      <p:sp>
        <p:nvSpPr>
          <p:cNvPr id="68611" name="Rectangle 3"/>
          <p:cNvSpPr>
            <a:spLocks noGrp="1" noChangeArrowheads="1"/>
          </p:cNvSpPr>
          <p:nvPr>
            <p:ph type="body" idx="1"/>
          </p:nvPr>
        </p:nvSpPr>
        <p:spPr/>
        <p:txBody>
          <a:bodyPr/>
          <a:lstStyle/>
          <a:p>
            <a:pPr eaLnBrk="1" hangingPunct="1"/>
            <a:endParaRPr lang="en-US" smtClean="0"/>
          </a:p>
        </p:txBody>
      </p:sp>
      <p:pic>
        <p:nvPicPr>
          <p:cNvPr id="68612" name="Picture 4" descr="e23"/>
          <p:cNvPicPr>
            <a:picLocks noChangeAspect="1" noChangeArrowheads="1"/>
          </p:cNvPicPr>
          <p:nvPr/>
        </p:nvPicPr>
        <p:blipFill>
          <a:blip r:embed="rId2" cstate="print"/>
          <a:srcRect/>
          <a:stretch>
            <a:fillRect/>
          </a:stretch>
        </p:blipFill>
        <p:spPr bwMode="auto">
          <a:xfrm>
            <a:off x="-2341563" y="-1611313"/>
            <a:ext cx="12530138" cy="9194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e6_1602201117411600"/>
          <p:cNvPicPr>
            <a:picLocks noChangeAspect="1" noChangeArrowheads="1"/>
          </p:cNvPicPr>
          <p:nvPr/>
        </p:nvPicPr>
        <p:blipFill>
          <a:blip r:embed="rId2" cstate="print"/>
          <a:srcRect/>
          <a:stretch>
            <a:fillRect/>
          </a:stretch>
        </p:blipFill>
        <p:spPr bwMode="auto">
          <a:xfrm>
            <a:off x="0" y="-242888"/>
            <a:ext cx="9144000" cy="71024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endParaRPr lang="en-US" smtClean="0"/>
          </a:p>
        </p:txBody>
      </p:sp>
      <p:sp>
        <p:nvSpPr>
          <p:cNvPr id="70659" name="Rectangle 3"/>
          <p:cNvSpPr>
            <a:spLocks noGrp="1" noChangeArrowheads="1"/>
          </p:cNvSpPr>
          <p:nvPr>
            <p:ph type="body" idx="1"/>
          </p:nvPr>
        </p:nvSpPr>
        <p:spPr/>
        <p:txBody>
          <a:bodyPr/>
          <a:lstStyle/>
          <a:p>
            <a:pPr eaLnBrk="1" hangingPunct="1"/>
            <a:endParaRPr lang="en-US" smtClean="0"/>
          </a:p>
        </p:txBody>
      </p:sp>
      <p:pic>
        <p:nvPicPr>
          <p:cNvPr id="70660" name="Picture 4" descr="e30_1602201118421500"/>
          <p:cNvPicPr>
            <a:picLocks noChangeAspect="1" noChangeArrowheads="1"/>
          </p:cNvPicPr>
          <p:nvPr/>
        </p:nvPicPr>
        <p:blipFill>
          <a:blip r:embed="rId2" cstate="print"/>
          <a:srcRect/>
          <a:stretch>
            <a:fillRect/>
          </a:stretch>
        </p:blipFill>
        <p:spPr bwMode="auto">
          <a:xfrm>
            <a:off x="669925" y="-3440113"/>
            <a:ext cx="8942388" cy="12185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t11"/>
          <p:cNvPicPr>
            <a:picLocks noChangeAspect="1" noChangeArrowheads="1"/>
          </p:cNvPicPr>
          <p:nvPr/>
        </p:nvPicPr>
        <p:blipFill>
          <a:blip r:embed="rId2" cstate="print"/>
          <a:srcRect/>
          <a:stretch>
            <a:fillRect/>
          </a:stretch>
        </p:blipFill>
        <p:spPr bwMode="auto">
          <a:xfrm>
            <a:off x="-2124075" y="-1330325"/>
            <a:ext cx="11736388" cy="785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smtClean="0"/>
              <a:t>My First Year</a:t>
            </a:r>
          </a:p>
        </p:txBody>
      </p:sp>
      <p:sp>
        <p:nvSpPr>
          <p:cNvPr id="9219" name="Rectangle 3"/>
          <p:cNvSpPr>
            <a:spLocks noGrp="1" noChangeArrowheads="1"/>
          </p:cNvSpPr>
          <p:nvPr>
            <p:ph type="body" idx="1"/>
          </p:nvPr>
        </p:nvSpPr>
        <p:spPr/>
        <p:txBody>
          <a:bodyPr/>
          <a:lstStyle/>
          <a:p>
            <a:r>
              <a:rPr lang="en-GB" smtClean="0"/>
              <a:t>3 colleagues in trouble</a:t>
            </a:r>
          </a:p>
          <a:p>
            <a:r>
              <a:rPr lang="en-GB" smtClean="0"/>
              <a:t>Radiologist dismissed</a:t>
            </a:r>
          </a:p>
          <a:p>
            <a:r>
              <a:rPr lang="en-GB" smtClean="0"/>
              <a:t>Oncologist suspended</a:t>
            </a:r>
          </a:p>
          <a:p>
            <a:r>
              <a:rPr lang="en-GB" smtClean="0"/>
              <a:t>Lab Technician in prison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t18"/>
          <p:cNvPicPr>
            <a:picLocks noChangeAspect="1" noChangeArrowheads="1"/>
          </p:cNvPicPr>
          <p:nvPr/>
        </p:nvPicPr>
        <p:blipFill>
          <a:blip r:embed="rId2" cstate="print"/>
          <a:srcRect/>
          <a:stretch>
            <a:fillRect/>
          </a:stretch>
        </p:blipFill>
        <p:spPr bwMode="auto">
          <a:xfrm>
            <a:off x="-3975100" y="-2908300"/>
            <a:ext cx="14490700" cy="1063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t19"/>
          <p:cNvPicPr>
            <a:picLocks noChangeAspect="1" noChangeArrowheads="1"/>
          </p:cNvPicPr>
          <p:nvPr/>
        </p:nvPicPr>
        <p:blipFill>
          <a:blip r:embed="rId2" cstate="print"/>
          <a:srcRect/>
          <a:stretch>
            <a:fillRect/>
          </a:stretch>
        </p:blipFill>
        <p:spPr bwMode="auto">
          <a:xfrm>
            <a:off x="-2311400" y="-1971675"/>
            <a:ext cx="14673263" cy="882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GB" smtClean="0"/>
              <a:t>Queen</a:t>
            </a:r>
            <a:endParaRPr lang="en-US" smtClean="0"/>
          </a:p>
        </p:txBody>
      </p:sp>
      <p:pic>
        <p:nvPicPr>
          <p:cNvPr id="74755" name="Content Placeholder 3" descr="Hannover7909.jpg"/>
          <p:cNvPicPr>
            <a:picLocks noGrp="1" noChangeAspect="1"/>
          </p:cNvPicPr>
          <p:nvPr>
            <p:ph idx="1"/>
          </p:nvPr>
        </p:nvPicPr>
        <p:blipFill>
          <a:blip r:embed="rId2" cstate="print"/>
          <a:srcRect/>
          <a:stretch>
            <a:fillRect/>
          </a:stretch>
        </p:blipFill>
        <p:spPr>
          <a:xfrm>
            <a:off x="2916238" y="1377950"/>
            <a:ext cx="3168650" cy="520700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GB" smtClean="0"/>
              <a:t>We are the champions.......</a:t>
            </a:r>
            <a:endParaRPr lang="en-US" smtClean="0"/>
          </a:p>
        </p:txBody>
      </p:sp>
      <p:sp>
        <p:nvSpPr>
          <p:cNvPr id="75779" name="Content Placeholder 2"/>
          <p:cNvSpPr>
            <a:spLocks noGrp="1"/>
          </p:cNvSpPr>
          <p:nvPr>
            <p:ph idx="1"/>
          </p:nvPr>
        </p:nvSpPr>
        <p:spPr/>
        <p:txBody>
          <a:bodyPr/>
          <a:lstStyle/>
          <a:p>
            <a:r>
              <a:rPr lang="en-GB" smtClean="0"/>
              <a:t>It’s been no bed of roses</a:t>
            </a:r>
          </a:p>
          <a:p>
            <a:r>
              <a:rPr lang="en-GB" smtClean="0"/>
              <a:t>No pleasure cruise</a:t>
            </a:r>
          </a:p>
          <a:p>
            <a:r>
              <a:rPr lang="en-GB" smtClean="0"/>
              <a:t>I’ve had my share of sand kicked in my face </a:t>
            </a:r>
          </a:p>
          <a:p>
            <a:r>
              <a:rPr lang="en-GB" smtClean="0"/>
              <a:t>But I’ve come through</a:t>
            </a:r>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endParaRPr lang="en-US" smtClean="0"/>
          </a:p>
        </p:txBody>
      </p:sp>
      <p:sp>
        <p:nvSpPr>
          <p:cNvPr id="76803" name="Rectangle 3"/>
          <p:cNvSpPr>
            <a:spLocks noGrp="1" noChangeArrowheads="1"/>
          </p:cNvSpPr>
          <p:nvPr>
            <p:ph type="body" idx="1"/>
          </p:nvPr>
        </p:nvSpPr>
        <p:spPr/>
        <p:txBody>
          <a:bodyPr/>
          <a:lstStyle/>
          <a:p>
            <a:pPr eaLnBrk="1" hangingPunct="1"/>
            <a:endParaRPr lang="en-US" smtClean="0"/>
          </a:p>
        </p:txBody>
      </p:sp>
      <p:pic>
        <p:nvPicPr>
          <p:cNvPr id="76804" name="Picture 5" descr="chumbawamba">
            <a:hlinkClick r:id="rId2"/>
          </p:cNvPr>
          <p:cNvPicPr>
            <a:picLocks noChangeAspect="1" noChangeArrowheads="1"/>
          </p:cNvPicPr>
          <p:nvPr/>
        </p:nvPicPr>
        <p:blipFill>
          <a:blip r:embed="rId3" cstate="print"/>
          <a:srcRect/>
          <a:stretch>
            <a:fillRect/>
          </a:stretch>
        </p:blipFill>
        <p:spPr bwMode="auto">
          <a:xfrm>
            <a:off x="539750" y="508000"/>
            <a:ext cx="7632700" cy="611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8313" y="-242888"/>
            <a:ext cx="8229600" cy="1700213"/>
          </a:xfrm>
        </p:spPr>
        <p:txBody>
          <a:bodyPr/>
          <a:lstStyle/>
          <a:p>
            <a:pPr eaLnBrk="1" hangingPunct="1"/>
            <a:r>
              <a:rPr lang="en-US" smtClean="0"/>
              <a:t>Thanks for Listening</a:t>
            </a:r>
          </a:p>
        </p:txBody>
      </p:sp>
      <p:pic>
        <p:nvPicPr>
          <p:cNvPr id="7" name="Content Placeholder 6" descr="empty.jpg"/>
          <p:cNvPicPr>
            <a:picLocks noGrp="1" noChangeAspect="1"/>
          </p:cNvPicPr>
          <p:nvPr>
            <p:ph idx="4294967295"/>
          </p:nvPr>
        </p:nvPicPr>
        <p:blipFill>
          <a:blip r:embed="rId2" cstate="print"/>
          <a:stretch>
            <a:fillRect/>
          </a:stretch>
        </p:blipFill>
        <p:spPr>
          <a:xfrm>
            <a:off x="254409" y="965200"/>
            <a:ext cx="8635181" cy="5892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endParaRPr lang="en-US" smtClean="0"/>
          </a:p>
        </p:txBody>
      </p:sp>
      <p:sp>
        <p:nvSpPr>
          <p:cNvPr id="78851" name="Rectangle 3"/>
          <p:cNvSpPr>
            <a:spLocks noGrp="1" noChangeArrowheads="1"/>
          </p:cNvSpPr>
          <p:nvPr>
            <p:ph type="body" idx="1"/>
          </p:nvPr>
        </p:nvSpPr>
        <p:spPr/>
        <p:txBody>
          <a:bodyPr/>
          <a:lstStyle/>
          <a:p>
            <a:pPr eaLnBrk="1" hangingPunct="1"/>
            <a:endParaRPr lang="en-US" smtClean="0"/>
          </a:p>
        </p:txBody>
      </p:sp>
      <p:pic>
        <p:nvPicPr>
          <p:cNvPr id="78852" name="Picture 4" descr="MP900422859[1]"/>
          <p:cNvPicPr>
            <a:picLocks noChangeAspect="1" noChangeArrowheads="1"/>
          </p:cNvPicPr>
          <p:nvPr/>
        </p:nvPicPr>
        <p:blipFill>
          <a:blip r:embed="rId2" cstate="print"/>
          <a:stretch>
            <a:fillRect/>
          </a:stretch>
        </p:blipFill>
        <p:spPr bwMode="auto">
          <a:xfrm>
            <a:off x="-1519260" y="-638175"/>
            <a:ext cx="12182519" cy="813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t12"/>
          <p:cNvPicPr>
            <a:picLocks noChangeAspect="1" noChangeArrowheads="1"/>
          </p:cNvPicPr>
          <p:nvPr/>
        </p:nvPicPr>
        <p:blipFill>
          <a:blip r:embed="rId2" cstate="print"/>
          <a:srcRect/>
          <a:stretch>
            <a:fillRect/>
          </a:stretch>
        </p:blipFill>
        <p:spPr bwMode="auto">
          <a:xfrm>
            <a:off x="-1260475" y="-819150"/>
            <a:ext cx="12169775" cy="774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t16"/>
          <p:cNvPicPr>
            <a:picLocks noChangeAspect="1" noChangeArrowheads="1"/>
          </p:cNvPicPr>
          <p:nvPr/>
        </p:nvPicPr>
        <p:blipFill>
          <a:blip r:embed="rId2" cstate="print"/>
          <a:srcRect/>
          <a:stretch>
            <a:fillRect/>
          </a:stretch>
        </p:blipFill>
        <p:spPr bwMode="auto">
          <a:xfrm>
            <a:off x="-2214563" y="-531813"/>
            <a:ext cx="13269913" cy="8001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Book Cover"/>
          <p:cNvPicPr>
            <a:picLocks noChangeAspect="1" noChangeArrowheads="1"/>
          </p:cNvPicPr>
          <p:nvPr/>
        </p:nvPicPr>
        <p:blipFill>
          <a:blip r:embed="rId2" cstate="print"/>
          <a:srcRect/>
          <a:stretch>
            <a:fillRect/>
          </a:stretch>
        </p:blipFill>
        <p:spPr bwMode="auto">
          <a:xfrm>
            <a:off x="2349500" y="-87313"/>
            <a:ext cx="4446588" cy="7034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p:cNvSpPr>
          <p:nvPr/>
        </p:nvSpPr>
        <p:spPr bwMode="auto">
          <a:xfrm>
            <a:off x="395288" y="765175"/>
            <a:ext cx="8229600" cy="1143000"/>
          </a:xfrm>
          <a:prstGeom prst="rect">
            <a:avLst/>
          </a:prstGeom>
          <a:noFill/>
          <a:ln w="9525">
            <a:noFill/>
            <a:miter lim="800000"/>
            <a:headEnd/>
            <a:tailEnd/>
          </a:ln>
        </p:spPr>
        <p:txBody>
          <a:bodyPr anchor="ctr"/>
          <a:lstStyle/>
          <a:p>
            <a:pPr algn="ctr" eaLnBrk="0" hangingPunct="0"/>
            <a:r>
              <a:rPr lang="en-GB" sz="4400" b="1">
                <a:solidFill>
                  <a:srgbClr val="CC0000"/>
                </a:solidFill>
              </a:rPr>
              <a:t>MEDICINE</a:t>
            </a:r>
            <a:endParaRPr lang="en-GB" sz="4400">
              <a:solidFill>
                <a:srgbClr val="CC0000"/>
              </a:solidFill>
            </a:endParaRPr>
          </a:p>
        </p:txBody>
      </p:sp>
      <p:pic>
        <p:nvPicPr>
          <p:cNvPr id="10243" name="Picture 3" descr="medical_cartoon_7018"/>
          <p:cNvPicPr>
            <a:picLocks noChangeAspect="1" noChangeArrowheads="1"/>
          </p:cNvPicPr>
          <p:nvPr/>
        </p:nvPicPr>
        <p:blipFill>
          <a:blip r:embed="rId2" cstate="print"/>
          <a:srcRect/>
          <a:stretch>
            <a:fillRect/>
          </a:stretch>
        </p:blipFill>
        <p:spPr bwMode="auto">
          <a:xfrm>
            <a:off x="950913" y="-747713"/>
            <a:ext cx="6227762" cy="7848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sz="4000" smtClean="0"/>
              <a:t>Thromboprophylaxis &amp; CQUIN</a:t>
            </a:r>
            <a:br>
              <a:rPr lang="en-GB" sz="4000" smtClean="0"/>
            </a:br>
            <a:r>
              <a:rPr lang="en-GB" sz="4000" smtClean="0"/>
              <a:t>A view from the Sharp End</a:t>
            </a:r>
          </a:p>
        </p:txBody>
      </p:sp>
      <p:sp>
        <p:nvSpPr>
          <p:cNvPr id="11267" name="Rectangle 3"/>
          <p:cNvSpPr>
            <a:spLocks noGrp="1" noChangeArrowheads="1"/>
          </p:cNvSpPr>
          <p:nvPr>
            <p:ph type="body" idx="1"/>
          </p:nvPr>
        </p:nvSpPr>
        <p:spPr>
          <a:xfrm>
            <a:off x="457200" y="2636838"/>
            <a:ext cx="8229600" cy="3489325"/>
          </a:xfrm>
        </p:spPr>
        <p:txBody>
          <a:bodyPr/>
          <a:lstStyle/>
          <a:p>
            <a:pPr eaLnBrk="1" hangingPunct="1">
              <a:lnSpc>
                <a:spcPct val="90000"/>
              </a:lnSpc>
            </a:pPr>
            <a:r>
              <a:rPr lang="en-US" sz="3000" smtClean="0"/>
              <a:t>CQUIN – Commissioning for Quality and Innovation</a:t>
            </a:r>
          </a:p>
          <a:p>
            <a:pPr eaLnBrk="1" hangingPunct="1">
              <a:lnSpc>
                <a:spcPct val="90000"/>
              </a:lnSpc>
            </a:pPr>
            <a:r>
              <a:rPr lang="en-US" sz="3000" smtClean="0"/>
              <a:t>Part of High Quality Care For All – Next Stage Review 2008</a:t>
            </a:r>
          </a:p>
          <a:p>
            <a:pPr eaLnBrk="1" hangingPunct="1">
              <a:lnSpc>
                <a:spcPct val="90000"/>
              </a:lnSpc>
            </a:pPr>
            <a:r>
              <a:rPr lang="en-US" sz="3000" smtClean="0"/>
              <a:t>December 2009, two national targets set to be in place from April – one reducing VTE</a:t>
            </a:r>
          </a:p>
          <a:p>
            <a:pPr eaLnBrk="1" hangingPunct="1">
              <a:buFontTx/>
              <a:buNone/>
            </a:pPr>
            <a:endParaRPr lang="en-GB" smtClean="0"/>
          </a:p>
        </p:txBody>
      </p:sp>
      <p:pic>
        <p:nvPicPr>
          <p:cNvPr id="11268" name="Picture 3" descr="Clexane Pre-filled syringe_4691.gif"/>
          <p:cNvPicPr>
            <a:picLocks noChangeAspect="1"/>
          </p:cNvPicPr>
          <p:nvPr/>
        </p:nvPicPr>
        <p:blipFill>
          <a:blip r:embed="rId2" cstate="print"/>
          <a:srcRect/>
          <a:stretch>
            <a:fillRect/>
          </a:stretch>
        </p:blipFill>
        <p:spPr bwMode="auto">
          <a:xfrm>
            <a:off x="1403350" y="1484313"/>
            <a:ext cx="6481763"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VXVOTES" val="4.0.4ix"/>
  <p:tag name="SLIDEID" val="410"/>
  <p:tag name="NBSLIDES" val="103"/>
  <p:tag name="FILEPATH" val="F:\"/>
  <p:tag name="BOXDEFS" val="nb=10;b1=00001;n1=Zeta-Jones¤Catherine¤Actress¤czeta-Jones@people.com¤Is born in walles;c1=0;w1=1;b2=00002;n2=Depardieu¤Gérard ¤Actor¤gdepardieu@people.com¤Bad tempered reputation;c2=0;w2=1;b3=00003;n3=kidman¤Nicole¤Actress¤nkidman@people.com¤Blue eyes;c3=0;w3=1;b4=00004;n4=Pitt¤Brad¤Actor¤bpitt@people.com¤Has got a journalist degree;c4=0;w4=1;b5=00005;n5=Deneuve¤Catherine¤Actress¤cdeneuve@people.com¤Beginner at 13th;c5=0;w5=1;b6=00006;n6=Brosnan¤Pierce¤Actor¤pbrosnan@people.com¤James Bond from 1997;c6=0;w6=1;b7=00007;n7=Fonda¤Jane¤Actress¤jfonda@people.com¤Made fitness movies;c7=0;w7=1;b8=00008;n8=Hoffman¤Dustin¤Acteur¤dhoffman@people.com¤Acteur américain incontournable;c8=0;w8=1;b9=00009;n9=Foster¤Jodie¤Actress¤jfoster@people.com¤Perfectly french spoker;c9=0;w9=1;b10=00010;n10=Ford¤Harisson¤Actor¤hford@people.com¤M.Jones, Indiana Jones;c10=0;w10=1;"/>
  <p:tag name="BOXFILE" val="C:\Program Files\PowerVote\Quizz 3E\Sessions\box.ini"/>
  <p:tag name="BOXCOLSHEADS" val="SyncPart=1¤SyncOrder=1¤T1=#¤W1=0¤Cb1=¤Ct1=¤T2=*¤W2=750,0473¤Cb2=¤Ct2=¤T3=Name¤W3=1440¤Cb3=¤Ct3=¤T4=First name¤W4=1440¤Cb4=¤Ct4=¤T5=Service¤W5=1440¤Cb5=¤Ct5=¤T6=e-mail¤W6=1440¤Cb6=¤Ct6=¤T7=Comments¤W7=1440¤Cb7=¤Ct7=¤"/>
</p:tagLst>
</file>

<file path=ppt/tags/tag2.xml><?xml version="1.0" encoding="utf-8"?>
<p:tagLst xmlns:a="http://schemas.openxmlformats.org/drawingml/2006/main" xmlns:r="http://schemas.openxmlformats.org/officeDocument/2006/relationships" xmlns:p="http://schemas.openxmlformats.org/presentationml/2006/main">
  <p:tag name="NAME" val="Trust Honours Evening"/>
</p:tagLst>
</file>

<file path=ppt/tags/tag3.xml><?xml version="1.0" encoding="utf-8"?>
<p:tagLst xmlns:a="http://schemas.openxmlformats.org/drawingml/2006/main" xmlns:r="http://schemas.openxmlformats.org/officeDocument/2006/relationships" xmlns:p="http://schemas.openxmlformats.org/presentationml/2006/main">
  <p:tag name="NAME" val=""/>
</p:tagLst>
</file>

<file path=ppt/tags/tag4.xml><?xml version="1.0" encoding="utf-8"?>
<p:tagLst xmlns:a="http://schemas.openxmlformats.org/drawingml/2006/main" xmlns:r="http://schemas.openxmlformats.org/officeDocument/2006/relationships" xmlns:p="http://schemas.openxmlformats.org/presentationml/2006/main">
  <p:tag name="NAME" val=""/>
</p:tagLst>
</file>

<file path=ppt/tags/tag5.xml><?xml version="1.0" encoding="utf-8"?>
<p:tagLst xmlns:a="http://schemas.openxmlformats.org/drawingml/2006/main" xmlns:r="http://schemas.openxmlformats.org/officeDocument/2006/relationships" xmlns:p="http://schemas.openxmlformats.org/presentationml/2006/main">
  <p:tag name="NAME" val=""/>
</p:tagLst>
</file>

<file path=ppt/tags/tag6.xml><?xml version="1.0" encoding="utf-8"?>
<p:tagLst xmlns:a="http://schemas.openxmlformats.org/drawingml/2006/main" xmlns:r="http://schemas.openxmlformats.org/officeDocument/2006/relationships" xmlns:p="http://schemas.openxmlformats.org/presentationml/2006/main">
  <p:tag name="XCOPY" val=".0"/>
  <p:tag name="SID" val="327"/>
</p:tagLst>
</file>

<file path=ppt/tags/tag7.xml><?xml version="1.0" encoding="utf-8"?>
<p:tagLst xmlns:a="http://schemas.openxmlformats.org/drawingml/2006/main" xmlns:r="http://schemas.openxmlformats.org/officeDocument/2006/relationships" xmlns:p="http://schemas.openxmlformats.org/presentationml/2006/main">
  <p:tag name="XCOPY" val=".0"/>
  <p:tag name="SID" val="410"/>
  <p:tag name="NAME" val=""/>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TotalTime>
  <Words>570</Words>
  <Application>Microsoft Office PowerPoint</Application>
  <PresentationFormat>On-screen Show (4:3)</PresentationFormat>
  <Paragraphs>91</Paragraphs>
  <Slides>79</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7" baseType="lpstr">
      <vt:lpstr>Arial</vt:lpstr>
      <vt:lpstr>Times New Roman</vt:lpstr>
      <vt:lpstr>Arial Black</vt:lpstr>
      <vt:lpstr>HelveticaNeue-BlackCond</vt:lpstr>
      <vt:lpstr>HelveticaNeue-UltraLigCond</vt:lpstr>
      <vt:lpstr>BaskervilleNewBQ-Roman</vt:lpstr>
      <vt:lpstr>Default Design</vt:lpstr>
      <vt:lpstr>Microsoft Photo Editor 3.0 Photo</vt:lpstr>
      <vt:lpstr>You couldn’t make it up !</vt:lpstr>
      <vt:lpstr>Slide 2</vt:lpstr>
      <vt:lpstr>Slide 3</vt:lpstr>
      <vt:lpstr>Slide 4</vt:lpstr>
      <vt:lpstr>Slide 5</vt:lpstr>
      <vt:lpstr>Slide 6</vt:lpstr>
      <vt:lpstr>My First Year</vt:lpstr>
      <vt:lpstr>Slide 8</vt:lpstr>
      <vt:lpstr>Thromboprophylaxis &amp; CQUIN A view from the Sharp End</vt:lpstr>
      <vt:lpstr>ACRONYMS</vt:lpstr>
      <vt:lpstr>ACRONYMS</vt:lpstr>
      <vt:lpstr>CQUIN ?</vt:lpstr>
      <vt:lpstr>Communication Meetings</vt:lpstr>
      <vt:lpstr>Guidelines to Identify Exceptional Cases</vt:lpstr>
      <vt:lpstr>Slide 15</vt:lpstr>
      <vt:lpstr>Slide 16</vt:lpstr>
      <vt:lpstr>Slide 17</vt:lpstr>
      <vt:lpstr>Response of the CDB</vt:lpstr>
      <vt:lpstr>Are CQUIN Focussing on the Right Target ?</vt:lpstr>
      <vt:lpstr>Are we on the same planet? Animal Design by CQUIN</vt:lpstr>
      <vt:lpstr>Slide 21</vt:lpstr>
      <vt:lpstr>Slide 22</vt:lpstr>
      <vt:lpstr>Review of IT Facilities</vt:lpstr>
      <vt:lpstr>Slide 24</vt:lpstr>
      <vt:lpstr>Slide 25</vt:lpstr>
      <vt:lpstr>Slide 26</vt:lpstr>
      <vt:lpstr>Slide 27</vt:lpstr>
      <vt:lpstr>Slide 28</vt:lpstr>
      <vt:lpstr>The shy physician</vt:lpstr>
      <vt:lpstr>Slide 30</vt:lpstr>
      <vt:lpstr>Slide 31</vt:lpstr>
      <vt:lpstr>Slide 32</vt:lpstr>
      <vt:lpstr>Communication Teaching Glasgow 1967</vt:lpstr>
      <vt:lpstr>euphemisms</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How are you ? fine</vt:lpstr>
      <vt:lpstr>F.I.N.E.</vt:lpstr>
      <vt:lpstr>Slide 49</vt:lpstr>
      <vt:lpstr>Slide 50</vt:lpstr>
      <vt:lpstr>Slide 51</vt:lpstr>
      <vt:lpstr>Slide 52</vt:lpstr>
      <vt:lpstr>Slide 53</vt:lpstr>
      <vt:lpstr>Doctors In Management</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Queen</vt:lpstr>
      <vt:lpstr>We are the champions.......</vt:lpstr>
      <vt:lpstr>Slide 74</vt:lpstr>
      <vt:lpstr>Thanks for Listening</vt:lpstr>
      <vt:lpstr>Slide 76</vt:lpstr>
      <vt:lpstr>Slide 77</vt:lpstr>
      <vt:lpstr>Slide 78</vt:lpstr>
      <vt:lpstr>Slide 79</vt:lpstr>
    </vt:vector>
  </TitlesOfParts>
  <Company>Basildon and Thurrock University Hospital NHS 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 Honours evening</dc:title>
  <dc:creator>eric watts</dc:creator>
  <cp:lastModifiedBy>Hamish Tait</cp:lastModifiedBy>
  <cp:revision>79</cp:revision>
  <dcterms:created xsi:type="dcterms:W3CDTF">2011-02-14T10:35:50Z</dcterms:created>
  <dcterms:modified xsi:type="dcterms:W3CDTF">2011-05-17T17:44:17Z</dcterms:modified>
</cp:coreProperties>
</file>